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20" r:id="rId1"/>
  </p:sldMasterIdLst>
  <p:notesMasterIdLst>
    <p:notesMasterId r:id="rId16"/>
  </p:notesMasterIdLst>
  <p:sldIdLst>
    <p:sldId id="258" r:id="rId2"/>
    <p:sldId id="257" r:id="rId3"/>
    <p:sldId id="262" r:id="rId4"/>
    <p:sldId id="287" r:id="rId5"/>
    <p:sldId id="310" r:id="rId6"/>
    <p:sldId id="311" r:id="rId7"/>
    <p:sldId id="312" r:id="rId8"/>
    <p:sldId id="313" r:id="rId9"/>
    <p:sldId id="281" r:id="rId10"/>
    <p:sldId id="314" r:id="rId11"/>
    <p:sldId id="300" r:id="rId12"/>
    <p:sldId id="289" r:id="rId13"/>
    <p:sldId id="299" r:id="rId14"/>
    <p:sldId id="305" r:id="rId15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33"/>
    <a:srgbClr val="FEE4E8"/>
    <a:srgbClr val="6A162A"/>
    <a:srgbClr val="F9ECE9"/>
    <a:srgbClr val="FBF3E7"/>
    <a:srgbClr val="666633"/>
    <a:srgbClr val="669900"/>
    <a:srgbClr val="FFCC00"/>
    <a:srgbClr val="91D652"/>
    <a:srgbClr val="53D2E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3162" autoAdjust="0"/>
    <p:restoredTop sz="98925" autoAdjust="0"/>
  </p:normalViewPr>
  <p:slideViewPr>
    <p:cSldViewPr>
      <p:cViewPr>
        <p:scale>
          <a:sx n="60" d="100"/>
          <a:sy n="60" d="100"/>
        </p:scale>
        <p:origin x="-1668" y="-2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4288AD-FA41-4AF7-B6C3-6A019093765A}" type="doc">
      <dgm:prSet loTypeId="urn:microsoft.com/office/officeart/2005/8/layout/cycle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60D49B8-96D3-4050-AC3B-EE3FBB660EC3}">
      <dgm:prSet phldrT="[Текст]" custT="1"/>
      <dgm:spPr>
        <a:solidFill>
          <a:srgbClr val="FEE4E8"/>
        </a:solidFill>
      </dgm:spPr>
      <dgm:t>
        <a:bodyPr/>
        <a:lstStyle/>
        <a:p>
          <a:r>
            <a:rPr lang="ru-RU" sz="1800" b="1" i="0" dirty="0" err="1" smtClean="0">
              <a:solidFill>
                <a:srgbClr val="990033"/>
              </a:solidFill>
              <a:latin typeface="Times New Roman" pitchFamily="18" charset="0"/>
              <a:cs typeface="Times New Roman" pitchFamily="18" charset="0"/>
            </a:rPr>
            <a:t>Оригінальність</a:t>
          </a:r>
          <a:r>
            <a:rPr lang="ru-RU" sz="1800" b="0" i="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- </a:t>
          </a:r>
          <a:r>
            <a:rPr lang="ru-RU" sz="1800" b="0" i="0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здатність</a:t>
          </a:r>
          <a:r>
            <a:rPr lang="ru-RU" sz="1800" b="0" i="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0" i="0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бачити</a:t>
          </a:r>
          <a:r>
            <a:rPr lang="ru-RU" sz="1800" b="0" i="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0" i="0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незвичайні</a:t>
          </a:r>
          <a:r>
            <a:rPr lang="ru-RU" sz="1800" b="0" i="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1800" b="0" i="0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нестандартні</a:t>
          </a:r>
          <a:r>
            <a:rPr lang="ru-RU" sz="1800" b="0" i="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0" i="0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ідеї</a:t>
          </a:r>
          <a:endParaRPr lang="ru-RU" sz="1800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92FBF21A-3407-40BF-A6D3-52CBCAA28F41}" type="parTrans" cxnId="{38E2D52E-A5AC-4775-90D2-4250BA0F9DED}">
      <dgm:prSet/>
      <dgm:spPr/>
      <dgm:t>
        <a:bodyPr/>
        <a:lstStyle/>
        <a:p>
          <a:endParaRPr lang="ru-RU"/>
        </a:p>
      </dgm:t>
    </dgm:pt>
    <dgm:pt modelId="{7BD25D83-A4B3-4BA6-AA19-7F6479E823FE}" type="sibTrans" cxnId="{38E2D52E-A5AC-4775-90D2-4250BA0F9DED}">
      <dgm:prSet/>
      <dgm:spPr/>
      <dgm:t>
        <a:bodyPr/>
        <a:lstStyle/>
        <a:p>
          <a:endParaRPr lang="ru-RU"/>
        </a:p>
      </dgm:t>
    </dgm:pt>
    <dgm:pt modelId="{4C332DE8-053E-4793-B2CC-D43D736C8DFC}">
      <dgm:prSet phldrT="[Текст]" custT="1"/>
      <dgm:spPr>
        <a:solidFill>
          <a:srgbClr val="FEE4E8"/>
        </a:solidFill>
      </dgm:spPr>
      <dgm:t>
        <a:bodyPr/>
        <a:lstStyle/>
        <a:p>
          <a:r>
            <a:rPr lang="ru-RU" sz="1800" b="1" i="0" dirty="0" err="1" smtClean="0">
              <a:solidFill>
                <a:srgbClr val="6A162A"/>
              </a:solidFill>
              <a:latin typeface="Times New Roman" pitchFamily="18" charset="0"/>
              <a:cs typeface="Times New Roman" pitchFamily="18" charset="0"/>
            </a:rPr>
            <a:t>Гнучкість</a:t>
          </a:r>
          <a:r>
            <a:rPr lang="ru-RU" sz="1800" b="0" i="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- </a:t>
          </a:r>
          <a:r>
            <a:rPr lang="ru-RU" sz="1800" b="0" i="0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здатність</a:t>
          </a:r>
          <a:r>
            <a:rPr lang="ru-RU" sz="1800" b="0" i="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0" i="0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застосовувати</a:t>
          </a:r>
          <a:r>
            <a:rPr lang="ru-RU" sz="1800" b="0" i="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0" i="0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різноманітні</a:t>
          </a:r>
          <a:r>
            <a:rPr lang="ru-RU" sz="1800" b="0" i="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0" i="0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стратегії</a:t>
          </a:r>
          <a:r>
            <a:rPr lang="ru-RU" sz="1800" b="0" i="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 </a:t>
          </a:r>
          <a:endParaRPr lang="ru-RU" sz="1800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659CBC6-D44F-490F-8736-AE02B8450B43}" type="parTrans" cxnId="{DC3F50E6-6280-4AD9-B3CC-F0181985EA30}">
      <dgm:prSet/>
      <dgm:spPr/>
      <dgm:t>
        <a:bodyPr/>
        <a:lstStyle/>
        <a:p>
          <a:endParaRPr lang="ru-RU"/>
        </a:p>
      </dgm:t>
    </dgm:pt>
    <dgm:pt modelId="{AEC8CF40-FEE0-4D73-8126-5C89FB0110FA}" type="sibTrans" cxnId="{DC3F50E6-6280-4AD9-B3CC-F0181985EA30}">
      <dgm:prSet/>
      <dgm:spPr/>
      <dgm:t>
        <a:bodyPr/>
        <a:lstStyle/>
        <a:p>
          <a:endParaRPr lang="ru-RU"/>
        </a:p>
      </dgm:t>
    </dgm:pt>
    <dgm:pt modelId="{CDA26F98-DE1F-4A45-A2A9-DC2B9A3072D8}">
      <dgm:prSet phldrT="[Текст]" custT="1"/>
      <dgm:spPr>
        <a:solidFill>
          <a:srgbClr val="FEE4E8"/>
        </a:solidFill>
      </dgm:spPr>
      <dgm:t>
        <a:bodyPr/>
        <a:lstStyle/>
        <a:p>
          <a:r>
            <a:rPr lang="ru-RU" sz="2000" b="1" i="0" dirty="0" err="1" smtClean="0">
              <a:solidFill>
                <a:srgbClr val="6A162A"/>
              </a:solidFill>
              <a:latin typeface="Times New Roman" pitchFamily="18" charset="0"/>
              <a:cs typeface="Times New Roman" pitchFamily="18" charset="0"/>
            </a:rPr>
            <a:t>Опір</a:t>
          </a:r>
          <a:r>
            <a:rPr lang="ru-RU" sz="2000" b="0" i="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- </a:t>
          </a:r>
          <a:r>
            <a:rPr lang="ru-RU" sz="2000" b="0" i="0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це</a:t>
          </a:r>
          <a:r>
            <a:rPr lang="ru-RU" sz="2000" b="0" i="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0" i="0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здатність</a:t>
          </a:r>
          <a:r>
            <a:rPr lang="ru-RU" sz="2000" b="0" i="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не </a:t>
          </a:r>
          <a:r>
            <a:rPr lang="ru-RU" sz="2000" b="0" i="0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слідувати</a:t>
          </a:r>
          <a:r>
            <a:rPr lang="ru-RU" sz="2000" b="0" i="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стереотипам</a:t>
          </a:r>
          <a:endParaRPr lang="ru-RU" sz="2000" dirty="0"/>
        </a:p>
      </dgm:t>
    </dgm:pt>
    <dgm:pt modelId="{35AB09C1-11E0-4608-8E1A-5E776F67DB8C}" type="parTrans" cxnId="{C217E166-E4B4-4F38-B77A-3A551661DAC3}">
      <dgm:prSet/>
      <dgm:spPr/>
      <dgm:t>
        <a:bodyPr/>
        <a:lstStyle/>
        <a:p>
          <a:endParaRPr lang="ru-RU"/>
        </a:p>
      </dgm:t>
    </dgm:pt>
    <dgm:pt modelId="{000DA8B4-24C0-4D71-AB77-02CC3F93FD6A}" type="sibTrans" cxnId="{C217E166-E4B4-4F38-B77A-3A551661DAC3}">
      <dgm:prSet/>
      <dgm:spPr/>
      <dgm:t>
        <a:bodyPr/>
        <a:lstStyle/>
        <a:p>
          <a:endParaRPr lang="ru-RU"/>
        </a:p>
      </dgm:t>
    </dgm:pt>
    <dgm:pt modelId="{4ABB8078-FDEE-4830-915B-08112DDFDBAC}">
      <dgm:prSet phldrT="[Текст]" custT="1"/>
      <dgm:spPr>
        <a:solidFill>
          <a:srgbClr val="FEE4E8"/>
        </a:solidFill>
      </dgm:spPr>
      <dgm:t>
        <a:bodyPr/>
        <a:lstStyle/>
        <a:p>
          <a:r>
            <a:rPr lang="ru-RU" sz="2000" b="1" i="0" dirty="0" err="1" smtClean="0">
              <a:solidFill>
                <a:srgbClr val="6A162A"/>
              </a:solidFill>
              <a:latin typeface="Times New Roman" pitchFamily="18" charset="0"/>
              <a:cs typeface="Times New Roman" pitchFamily="18" charset="0"/>
            </a:rPr>
            <a:t>Абстрактність</a:t>
          </a:r>
          <a:r>
            <a:rPr lang="ru-RU" sz="2000" b="0" i="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- </a:t>
          </a:r>
          <a:r>
            <a:rPr lang="ru-RU" sz="2000" b="0" i="0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розуміння</a:t>
          </a:r>
          <a:r>
            <a:rPr lang="ru-RU" sz="2000" b="0" i="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0" i="0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суті</a:t>
          </a:r>
          <a:r>
            <a:rPr lang="ru-RU" sz="2000" b="0" i="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0" i="0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проблеми</a:t>
          </a:r>
          <a:endParaRPr lang="ru-RU" sz="2000" dirty="0"/>
        </a:p>
      </dgm:t>
    </dgm:pt>
    <dgm:pt modelId="{F83B2AED-630C-4208-9EDD-D34AE19F7549}" type="parTrans" cxnId="{4182EF89-2FCE-401B-AD92-D1AA13038F95}">
      <dgm:prSet/>
      <dgm:spPr/>
      <dgm:t>
        <a:bodyPr/>
        <a:lstStyle/>
        <a:p>
          <a:endParaRPr lang="ru-RU"/>
        </a:p>
      </dgm:t>
    </dgm:pt>
    <dgm:pt modelId="{AABA80E0-5DD0-4943-A76C-C8F745BD6BA9}" type="sibTrans" cxnId="{4182EF89-2FCE-401B-AD92-D1AA13038F95}">
      <dgm:prSet/>
      <dgm:spPr/>
      <dgm:t>
        <a:bodyPr/>
        <a:lstStyle/>
        <a:p>
          <a:endParaRPr lang="ru-RU"/>
        </a:p>
      </dgm:t>
    </dgm:pt>
    <dgm:pt modelId="{B8602216-47EA-4ACC-AED9-6586FD35726C}">
      <dgm:prSet custT="1"/>
      <dgm:spPr>
        <a:solidFill>
          <a:srgbClr val="FEE4E8"/>
        </a:solidFill>
      </dgm:spPr>
      <dgm:t>
        <a:bodyPr/>
        <a:lstStyle/>
        <a:p>
          <a:r>
            <a:rPr lang="ru-RU" sz="1800" b="1" i="0" dirty="0" err="1" smtClean="0">
              <a:solidFill>
                <a:srgbClr val="6A162A"/>
              </a:solidFill>
              <a:latin typeface="Times New Roman" pitchFamily="18" charset="0"/>
              <a:cs typeface="Times New Roman" pitchFamily="18" charset="0"/>
            </a:rPr>
            <a:t>Швидкість</a:t>
          </a:r>
          <a:r>
            <a:rPr lang="ru-RU" sz="1800" b="0" i="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- </a:t>
          </a:r>
          <a:r>
            <a:rPr lang="ru-RU" sz="1800" b="0" i="0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здатність</a:t>
          </a:r>
          <a:r>
            <a:rPr lang="ru-RU" sz="1800" b="0" i="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0" i="0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бачити</a:t>
          </a:r>
          <a:r>
            <a:rPr lang="ru-RU" sz="1800" b="0" i="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0" i="0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велику</a:t>
          </a:r>
          <a:r>
            <a:rPr lang="ru-RU" sz="1800" b="0" i="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0" i="0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кількість</a:t>
          </a:r>
          <a:r>
            <a:rPr lang="ru-RU" sz="1800" b="0" i="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0" i="0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ідей</a:t>
          </a:r>
          <a:endParaRPr lang="ru-RU" sz="1800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D12E5E7A-0009-46B2-888F-532A40E54C2F}" type="parTrans" cxnId="{59C683F9-8608-4432-B051-98D01E60AEE1}">
      <dgm:prSet/>
      <dgm:spPr/>
      <dgm:t>
        <a:bodyPr/>
        <a:lstStyle/>
        <a:p>
          <a:endParaRPr lang="ru-RU"/>
        </a:p>
      </dgm:t>
    </dgm:pt>
    <dgm:pt modelId="{2889F7E0-51DF-4B83-8E7F-8B8DE778B22D}" type="sibTrans" cxnId="{59C683F9-8608-4432-B051-98D01E60AEE1}">
      <dgm:prSet/>
      <dgm:spPr/>
      <dgm:t>
        <a:bodyPr/>
        <a:lstStyle/>
        <a:p>
          <a:endParaRPr lang="ru-RU"/>
        </a:p>
      </dgm:t>
    </dgm:pt>
    <dgm:pt modelId="{E43C1DF1-E0B7-42CC-ADC4-73188BBA90FF}">
      <dgm:prSet custT="1"/>
      <dgm:spPr>
        <a:solidFill>
          <a:srgbClr val="FEE4E8"/>
        </a:solidFill>
      </dgm:spPr>
      <dgm:t>
        <a:bodyPr/>
        <a:lstStyle/>
        <a:p>
          <a:r>
            <a:rPr lang="ru-RU" sz="1800" b="1" i="0" dirty="0" err="1" smtClean="0">
              <a:solidFill>
                <a:srgbClr val="6A162A"/>
              </a:solidFill>
              <a:latin typeface="Times New Roman" pitchFamily="18" charset="0"/>
              <a:cs typeface="Times New Roman" pitchFamily="18" charset="0"/>
            </a:rPr>
            <a:t>Сприйнятливість</a:t>
          </a:r>
          <a:r>
            <a:rPr lang="ru-RU" sz="1800" b="0" i="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- </a:t>
          </a:r>
          <a:r>
            <a:rPr lang="ru-RU" sz="1800" b="0" i="0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чутливість</a:t>
          </a:r>
          <a:r>
            <a:rPr lang="ru-RU" sz="1800" b="0" i="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до </a:t>
          </a:r>
          <a:r>
            <a:rPr lang="ru-RU" sz="1800" b="0" i="0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незвичайних</a:t>
          </a:r>
          <a:r>
            <a:rPr lang="ru-RU" sz="1800" b="0" i="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деталей, </a:t>
          </a:r>
          <a:r>
            <a:rPr lang="ru-RU" sz="1800" b="0" i="0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протиріч</a:t>
          </a:r>
          <a:endParaRPr lang="ru-RU" sz="1800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409209DF-4651-4367-AC43-B3027B8B73A8}" type="parTrans" cxnId="{1F3C0FF9-8346-4687-9FAA-EC8607DBA1E3}">
      <dgm:prSet/>
      <dgm:spPr/>
      <dgm:t>
        <a:bodyPr/>
        <a:lstStyle/>
        <a:p>
          <a:endParaRPr lang="ru-RU"/>
        </a:p>
      </dgm:t>
    </dgm:pt>
    <dgm:pt modelId="{D8E06F25-FCF8-419C-8242-294E1012830C}" type="sibTrans" cxnId="{1F3C0FF9-8346-4687-9FAA-EC8607DBA1E3}">
      <dgm:prSet/>
      <dgm:spPr/>
      <dgm:t>
        <a:bodyPr/>
        <a:lstStyle/>
        <a:p>
          <a:endParaRPr lang="ru-RU"/>
        </a:p>
      </dgm:t>
    </dgm:pt>
    <dgm:pt modelId="{7222B4C4-49B9-4987-AAB5-27C6ECF3A8AE}" type="pres">
      <dgm:prSet presAssocID="{B84288AD-FA41-4AF7-B6C3-6A019093765A}" presName="cycle" presStyleCnt="0">
        <dgm:presLayoutVars>
          <dgm:dir/>
          <dgm:resizeHandles val="exact"/>
        </dgm:presLayoutVars>
      </dgm:prSet>
      <dgm:spPr/>
    </dgm:pt>
    <dgm:pt modelId="{FC6785D9-B5DC-45D3-AEBA-B4DFC9FCEEC6}" type="pres">
      <dgm:prSet presAssocID="{360D49B8-96D3-4050-AC3B-EE3FBB660EC3}" presName="node" presStyleLbl="node1" presStyleIdx="0" presStyleCnt="6" custScaleX="199735" custScaleY="203857" custRadScaleRad="96556" custRadScaleInc="-342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EEC1D4-6BDA-42D1-B068-5B070A833B45}" type="pres">
      <dgm:prSet presAssocID="{360D49B8-96D3-4050-AC3B-EE3FBB660EC3}" presName="spNode" presStyleCnt="0"/>
      <dgm:spPr/>
    </dgm:pt>
    <dgm:pt modelId="{E09A1E15-B8AE-481C-927B-9558DB009FDB}" type="pres">
      <dgm:prSet presAssocID="{7BD25D83-A4B3-4BA6-AA19-7F6479E823FE}" presName="sibTrans" presStyleLbl="sibTrans1D1" presStyleIdx="0" presStyleCnt="6"/>
      <dgm:spPr/>
    </dgm:pt>
    <dgm:pt modelId="{A9877915-E1CA-4BF3-B522-5FB3EA94FD3D}" type="pres">
      <dgm:prSet presAssocID="{B8602216-47EA-4ACC-AED9-6586FD35726C}" presName="node" presStyleLbl="node1" presStyleIdx="1" presStyleCnt="6" custScaleX="191951" custScaleY="172631" custRadScaleRad="109613" custRadScaleInc="22947">
        <dgm:presLayoutVars>
          <dgm:bulletEnabled val="1"/>
        </dgm:presLayoutVars>
      </dgm:prSet>
      <dgm:spPr/>
    </dgm:pt>
    <dgm:pt modelId="{149A6165-E3B9-4299-8BF9-73C2C020EB5E}" type="pres">
      <dgm:prSet presAssocID="{B8602216-47EA-4ACC-AED9-6586FD35726C}" presName="spNode" presStyleCnt="0"/>
      <dgm:spPr/>
    </dgm:pt>
    <dgm:pt modelId="{01430EBF-4AA3-42EF-AC35-71D978370065}" type="pres">
      <dgm:prSet presAssocID="{2889F7E0-51DF-4B83-8E7F-8B8DE778B22D}" presName="sibTrans" presStyleLbl="sibTrans1D1" presStyleIdx="1" presStyleCnt="6"/>
      <dgm:spPr/>
    </dgm:pt>
    <dgm:pt modelId="{89672758-ED9D-461D-912C-8FDE098F75FE}" type="pres">
      <dgm:prSet presAssocID="{4C332DE8-053E-4793-B2CC-D43D736C8DFC}" presName="node" presStyleLbl="node1" presStyleIdx="2" presStyleCnt="6" custScaleX="188031" custScaleY="206518" custRadScaleRad="113393" custRadScaleInc="-724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19164D-9CF0-4AA2-9166-A1FFD17C86DA}" type="pres">
      <dgm:prSet presAssocID="{4C332DE8-053E-4793-B2CC-D43D736C8DFC}" presName="spNode" presStyleCnt="0"/>
      <dgm:spPr/>
    </dgm:pt>
    <dgm:pt modelId="{CA92B524-BBF2-4C37-9D39-668C70479F72}" type="pres">
      <dgm:prSet presAssocID="{AEC8CF40-FEE0-4D73-8126-5C89FB0110FA}" presName="sibTrans" presStyleLbl="sibTrans1D1" presStyleIdx="2" presStyleCnt="6"/>
      <dgm:spPr/>
    </dgm:pt>
    <dgm:pt modelId="{BA24E854-40F7-4C06-816D-83E21B28D14F}" type="pres">
      <dgm:prSet presAssocID="{E43C1DF1-E0B7-42CC-ADC4-73188BBA90FF}" presName="node" presStyleLbl="node1" presStyleIdx="3" presStyleCnt="6" custScaleX="208046" custScaleY="196947" custRadScaleRad="107760" custRadScaleInc="-21983">
        <dgm:presLayoutVars>
          <dgm:bulletEnabled val="1"/>
        </dgm:presLayoutVars>
      </dgm:prSet>
      <dgm:spPr/>
    </dgm:pt>
    <dgm:pt modelId="{32C2BEBA-B0E3-4725-9EC4-361473E2EC5A}" type="pres">
      <dgm:prSet presAssocID="{E43C1DF1-E0B7-42CC-ADC4-73188BBA90FF}" presName="spNode" presStyleCnt="0"/>
      <dgm:spPr/>
    </dgm:pt>
    <dgm:pt modelId="{849C3017-6E05-4B93-9D73-B04D5A64F3D5}" type="pres">
      <dgm:prSet presAssocID="{D8E06F25-FCF8-419C-8242-294E1012830C}" presName="sibTrans" presStyleLbl="sibTrans1D1" presStyleIdx="3" presStyleCnt="6"/>
      <dgm:spPr/>
    </dgm:pt>
    <dgm:pt modelId="{7E6BC653-6DF5-4056-AD00-32662BEFDA9D}" type="pres">
      <dgm:prSet presAssocID="{CDA26F98-DE1F-4A45-A2A9-DC2B9A3072D8}" presName="node" presStyleLbl="node1" presStyleIdx="4" presStyleCnt="6" custScaleX="194134" custScaleY="207863" custRadScaleRad="133963" custRadScaleInc="40343">
        <dgm:presLayoutVars>
          <dgm:bulletEnabled val="1"/>
        </dgm:presLayoutVars>
      </dgm:prSet>
      <dgm:spPr/>
    </dgm:pt>
    <dgm:pt modelId="{4AD1652D-931D-4363-BEC5-29BE9BE50CB8}" type="pres">
      <dgm:prSet presAssocID="{CDA26F98-DE1F-4A45-A2A9-DC2B9A3072D8}" presName="spNode" presStyleCnt="0"/>
      <dgm:spPr/>
    </dgm:pt>
    <dgm:pt modelId="{A5D79B69-BA0D-4780-9823-2221E5894501}" type="pres">
      <dgm:prSet presAssocID="{000DA8B4-24C0-4D71-AB77-02CC3F93FD6A}" presName="sibTrans" presStyleLbl="sibTrans1D1" presStyleIdx="4" presStyleCnt="6"/>
      <dgm:spPr/>
    </dgm:pt>
    <dgm:pt modelId="{B0457492-7146-433F-94BA-BDE8397E504F}" type="pres">
      <dgm:prSet presAssocID="{4ABB8078-FDEE-4830-915B-08112DDFDBAC}" presName="node" presStyleLbl="node1" presStyleIdx="5" presStyleCnt="6" custScaleX="199256" custScaleY="161226" custRadScaleRad="125825" custRadScaleInc="-84950">
        <dgm:presLayoutVars>
          <dgm:bulletEnabled val="1"/>
        </dgm:presLayoutVars>
      </dgm:prSet>
      <dgm:spPr/>
    </dgm:pt>
    <dgm:pt modelId="{02B38FA9-C1DB-4A02-8535-F20102D4AFAA}" type="pres">
      <dgm:prSet presAssocID="{4ABB8078-FDEE-4830-915B-08112DDFDBAC}" presName="spNode" presStyleCnt="0"/>
      <dgm:spPr/>
    </dgm:pt>
    <dgm:pt modelId="{77267322-6046-4352-B6F1-7D91DF39B3BF}" type="pres">
      <dgm:prSet presAssocID="{AABA80E0-5DD0-4943-A76C-C8F745BD6BA9}" presName="sibTrans" presStyleLbl="sibTrans1D1" presStyleIdx="5" presStyleCnt="6"/>
      <dgm:spPr/>
    </dgm:pt>
  </dgm:ptLst>
  <dgm:cxnLst>
    <dgm:cxn modelId="{43597772-113D-4D57-B205-FBC3513F0AF3}" type="presOf" srcId="{2889F7E0-51DF-4B83-8E7F-8B8DE778B22D}" destId="{01430EBF-4AA3-42EF-AC35-71D978370065}" srcOrd="0" destOrd="0" presId="urn:microsoft.com/office/officeart/2005/8/layout/cycle6"/>
    <dgm:cxn modelId="{4182EF89-2FCE-401B-AD92-D1AA13038F95}" srcId="{B84288AD-FA41-4AF7-B6C3-6A019093765A}" destId="{4ABB8078-FDEE-4830-915B-08112DDFDBAC}" srcOrd="5" destOrd="0" parTransId="{F83B2AED-630C-4208-9EDD-D34AE19F7549}" sibTransId="{AABA80E0-5DD0-4943-A76C-C8F745BD6BA9}"/>
    <dgm:cxn modelId="{BB98CC44-DF96-42F6-A737-8D4935DEA575}" type="presOf" srcId="{000DA8B4-24C0-4D71-AB77-02CC3F93FD6A}" destId="{A5D79B69-BA0D-4780-9823-2221E5894501}" srcOrd="0" destOrd="0" presId="urn:microsoft.com/office/officeart/2005/8/layout/cycle6"/>
    <dgm:cxn modelId="{38E2D52E-A5AC-4775-90D2-4250BA0F9DED}" srcId="{B84288AD-FA41-4AF7-B6C3-6A019093765A}" destId="{360D49B8-96D3-4050-AC3B-EE3FBB660EC3}" srcOrd="0" destOrd="0" parTransId="{92FBF21A-3407-40BF-A6D3-52CBCAA28F41}" sibTransId="{7BD25D83-A4B3-4BA6-AA19-7F6479E823FE}"/>
    <dgm:cxn modelId="{1F3C0FF9-8346-4687-9FAA-EC8607DBA1E3}" srcId="{B84288AD-FA41-4AF7-B6C3-6A019093765A}" destId="{E43C1DF1-E0B7-42CC-ADC4-73188BBA90FF}" srcOrd="3" destOrd="0" parTransId="{409209DF-4651-4367-AC43-B3027B8B73A8}" sibTransId="{D8E06F25-FCF8-419C-8242-294E1012830C}"/>
    <dgm:cxn modelId="{C217E166-E4B4-4F38-B77A-3A551661DAC3}" srcId="{B84288AD-FA41-4AF7-B6C3-6A019093765A}" destId="{CDA26F98-DE1F-4A45-A2A9-DC2B9A3072D8}" srcOrd="4" destOrd="0" parTransId="{35AB09C1-11E0-4608-8E1A-5E776F67DB8C}" sibTransId="{000DA8B4-24C0-4D71-AB77-02CC3F93FD6A}"/>
    <dgm:cxn modelId="{5893A17D-6E42-4911-98B9-C22EA7F46399}" type="presOf" srcId="{7BD25D83-A4B3-4BA6-AA19-7F6479E823FE}" destId="{E09A1E15-B8AE-481C-927B-9558DB009FDB}" srcOrd="0" destOrd="0" presId="urn:microsoft.com/office/officeart/2005/8/layout/cycle6"/>
    <dgm:cxn modelId="{574EA574-BB53-4F03-BC33-08CD5461B5ED}" type="presOf" srcId="{D8E06F25-FCF8-419C-8242-294E1012830C}" destId="{849C3017-6E05-4B93-9D73-B04D5A64F3D5}" srcOrd="0" destOrd="0" presId="urn:microsoft.com/office/officeart/2005/8/layout/cycle6"/>
    <dgm:cxn modelId="{8E279B56-D0FA-4CE1-AE79-9616F52F5FED}" type="presOf" srcId="{B84288AD-FA41-4AF7-B6C3-6A019093765A}" destId="{7222B4C4-49B9-4987-AAB5-27C6ECF3A8AE}" srcOrd="0" destOrd="0" presId="urn:microsoft.com/office/officeart/2005/8/layout/cycle6"/>
    <dgm:cxn modelId="{6AA0A759-9A62-47BC-AEA8-626A9C936A62}" type="presOf" srcId="{B8602216-47EA-4ACC-AED9-6586FD35726C}" destId="{A9877915-E1CA-4BF3-B522-5FB3EA94FD3D}" srcOrd="0" destOrd="0" presId="urn:microsoft.com/office/officeart/2005/8/layout/cycle6"/>
    <dgm:cxn modelId="{5C2132A1-F3B5-462D-B406-681D471911B0}" type="presOf" srcId="{CDA26F98-DE1F-4A45-A2A9-DC2B9A3072D8}" destId="{7E6BC653-6DF5-4056-AD00-32662BEFDA9D}" srcOrd="0" destOrd="0" presId="urn:microsoft.com/office/officeart/2005/8/layout/cycle6"/>
    <dgm:cxn modelId="{6B81E069-0C44-48F4-A72C-20E5100F2E00}" type="presOf" srcId="{E43C1DF1-E0B7-42CC-ADC4-73188BBA90FF}" destId="{BA24E854-40F7-4C06-816D-83E21B28D14F}" srcOrd="0" destOrd="0" presId="urn:microsoft.com/office/officeart/2005/8/layout/cycle6"/>
    <dgm:cxn modelId="{DC3F50E6-6280-4AD9-B3CC-F0181985EA30}" srcId="{B84288AD-FA41-4AF7-B6C3-6A019093765A}" destId="{4C332DE8-053E-4793-B2CC-D43D736C8DFC}" srcOrd="2" destOrd="0" parTransId="{3659CBC6-D44F-490F-8736-AE02B8450B43}" sibTransId="{AEC8CF40-FEE0-4D73-8126-5C89FB0110FA}"/>
    <dgm:cxn modelId="{72C92058-15E2-4F46-9923-ED5C22B5D2A7}" type="presOf" srcId="{AEC8CF40-FEE0-4D73-8126-5C89FB0110FA}" destId="{CA92B524-BBF2-4C37-9D39-668C70479F72}" srcOrd="0" destOrd="0" presId="urn:microsoft.com/office/officeart/2005/8/layout/cycle6"/>
    <dgm:cxn modelId="{59C683F9-8608-4432-B051-98D01E60AEE1}" srcId="{B84288AD-FA41-4AF7-B6C3-6A019093765A}" destId="{B8602216-47EA-4ACC-AED9-6586FD35726C}" srcOrd="1" destOrd="0" parTransId="{D12E5E7A-0009-46B2-888F-532A40E54C2F}" sibTransId="{2889F7E0-51DF-4B83-8E7F-8B8DE778B22D}"/>
    <dgm:cxn modelId="{B9695F5D-DCB9-426C-978F-C0250C6B7D78}" type="presOf" srcId="{AABA80E0-5DD0-4943-A76C-C8F745BD6BA9}" destId="{77267322-6046-4352-B6F1-7D91DF39B3BF}" srcOrd="0" destOrd="0" presId="urn:microsoft.com/office/officeart/2005/8/layout/cycle6"/>
    <dgm:cxn modelId="{FF4B9F3F-2446-4D00-A548-6DCBFEF783E7}" type="presOf" srcId="{4ABB8078-FDEE-4830-915B-08112DDFDBAC}" destId="{B0457492-7146-433F-94BA-BDE8397E504F}" srcOrd="0" destOrd="0" presId="urn:microsoft.com/office/officeart/2005/8/layout/cycle6"/>
    <dgm:cxn modelId="{6F7B5E42-E81D-45CE-A3CA-5A0A6FAC5A53}" type="presOf" srcId="{360D49B8-96D3-4050-AC3B-EE3FBB660EC3}" destId="{FC6785D9-B5DC-45D3-AEBA-B4DFC9FCEEC6}" srcOrd="0" destOrd="0" presId="urn:microsoft.com/office/officeart/2005/8/layout/cycle6"/>
    <dgm:cxn modelId="{6092B6CD-33EB-41E2-B06D-17BF0DF887FA}" type="presOf" srcId="{4C332DE8-053E-4793-B2CC-D43D736C8DFC}" destId="{89672758-ED9D-461D-912C-8FDE098F75FE}" srcOrd="0" destOrd="0" presId="urn:microsoft.com/office/officeart/2005/8/layout/cycle6"/>
    <dgm:cxn modelId="{B63159EC-8A51-4BEB-9956-FC63CD7EADF1}" type="presParOf" srcId="{7222B4C4-49B9-4987-AAB5-27C6ECF3A8AE}" destId="{FC6785D9-B5DC-45D3-AEBA-B4DFC9FCEEC6}" srcOrd="0" destOrd="0" presId="urn:microsoft.com/office/officeart/2005/8/layout/cycle6"/>
    <dgm:cxn modelId="{44603798-E720-47B8-AC7F-98633733A4AF}" type="presParOf" srcId="{7222B4C4-49B9-4987-AAB5-27C6ECF3A8AE}" destId="{24EEC1D4-6BDA-42D1-B068-5B070A833B45}" srcOrd="1" destOrd="0" presId="urn:microsoft.com/office/officeart/2005/8/layout/cycle6"/>
    <dgm:cxn modelId="{281B86A1-903A-42F9-AF39-41DF4984B3FD}" type="presParOf" srcId="{7222B4C4-49B9-4987-AAB5-27C6ECF3A8AE}" destId="{E09A1E15-B8AE-481C-927B-9558DB009FDB}" srcOrd="2" destOrd="0" presId="urn:microsoft.com/office/officeart/2005/8/layout/cycle6"/>
    <dgm:cxn modelId="{80369673-7FFB-45FF-A7A0-4D35183289CA}" type="presParOf" srcId="{7222B4C4-49B9-4987-AAB5-27C6ECF3A8AE}" destId="{A9877915-E1CA-4BF3-B522-5FB3EA94FD3D}" srcOrd="3" destOrd="0" presId="urn:microsoft.com/office/officeart/2005/8/layout/cycle6"/>
    <dgm:cxn modelId="{0A07A4AD-4E7A-4543-9105-E82FF4E5C039}" type="presParOf" srcId="{7222B4C4-49B9-4987-AAB5-27C6ECF3A8AE}" destId="{149A6165-E3B9-4299-8BF9-73C2C020EB5E}" srcOrd="4" destOrd="0" presId="urn:microsoft.com/office/officeart/2005/8/layout/cycle6"/>
    <dgm:cxn modelId="{9D5EA4D6-E71F-491E-95A0-962D48BEE340}" type="presParOf" srcId="{7222B4C4-49B9-4987-AAB5-27C6ECF3A8AE}" destId="{01430EBF-4AA3-42EF-AC35-71D978370065}" srcOrd="5" destOrd="0" presId="urn:microsoft.com/office/officeart/2005/8/layout/cycle6"/>
    <dgm:cxn modelId="{0209CF4D-62F1-4C20-80BE-0399F5EE8762}" type="presParOf" srcId="{7222B4C4-49B9-4987-AAB5-27C6ECF3A8AE}" destId="{89672758-ED9D-461D-912C-8FDE098F75FE}" srcOrd="6" destOrd="0" presId="urn:microsoft.com/office/officeart/2005/8/layout/cycle6"/>
    <dgm:cxn modelId="{144F0DD5-8F87-40B2-AE8A-A45325E3D964}" type="presParOf" srcId="{7222B4C4-49B9-4987-AAB5-27C6ECF3A8AE}" destId="{D719164D-9CF0-4AA2-9166-A1FFD17C86DA}" srcOrd="7" destOrd="0" presId="urn:microsoft.com/office/officeart/2005/8/layout/cycle6"/>
    <dgm:cxn modelId="{33AB482B-83CD-4AB0-9BFD-75164BC32388}" type="presParOf" srcId="{7222B4C4-49B9-4987-AAB5-27C6ECF3A8AE}" destId="{CA92B524-BBF2-4C37-9D39-668C70479F72}" srcOrd="8" destOrd="0" presId="urn:microsoft.com/office/officeart/2005/8/layout/cycle6"/>
    <dgm:cxn modelId="{7AC236E1-5A9D-42CA-B036-C74F78DDDCE6}" type="presParOf" srcId="{7222B4C4-49B9-4987-AAB5-27C6ECF3A8AE}" destId="{BA24E854-40F7-4C06-816D-83E21B28D14F}" srcOrd="9" destOrd="0" presId="urn:microsoft.com/office/officeart/2005/8/layout/cycle6"/>
    <dgm:cxn modelId="{DD78E875-7382-454F-B6D8-7E888B33FC50}" type="presParOf" srcId="{7222B4C4-49B9-4987-AAB5-27C6ECF3A8AE}" destId="{32C2BEBA-B0E3-4725-9EC4-361473E2EC5A}" srcOrd="10" destOrd="0" presId="urn:microsoft.com/office/officeart/2005/8/layout/cycle6"/>
    <dgm:cxn modelId="{86B88922-1143-40DD-BC2C-F43AB9BFD6E0}" type="presParOf" srcId="{7222B4C4-49B9-4987-AAB5-27C6ECF3A8AE}" destId="{849C3017-6E05-4B93-9D73-B04D5A64F3D5}" srcOrd="11" destOrd="0" presId="urn:microsoft.com/office/officeart/2005/8/layout/cycle6"/>
    <dgm:cxn modelId="{A035A0B7-1BAF-4A26-A2EC-E54F994D88F0}" type="presParOf" srcId="{7222B4C4-49B9-4987-AAB5-27C6ECF3A8AE}" destId="{7E6BC653-6DF5-4056-AD00-32662BEFDA9D}" srcOrd="12" destOrd="0" presId="urn:microsoft.com/office/officeart/2005/8/layout/cycle6"/>
    <dgm:cxn modelId="{D623818E-3874-4DC6-B74E-1BCAFEC24F1C}" type="presParOf" srcId="{7222B4C4-49B9-4987-AAB5-27C6ECF3A8AE}" destId="{4AD1652D-931D-4363-BEC5-29BE9BE50CB8}" srcOrd="13" destOrd="0" presId="urn:microsoft.com/office/officeart/2005/8/layout/cycle6"/>
    <dgm:cxn modelId="{B5923FCE-7FA7-4377-B571-0F97B0A8E644}" type="presParOf" srcId="{7222B4C4-49B9-4987-AAB5-27C6ECF3A8AE}" destId="{A5D79B69-BA0D-4780-9823-2221E5894501}" srcOrd="14" destOrd="0" presId="urn:microsoft.com/office/officeart/2005/8/layout/cycle6"/>
    <dgm:cxn modelId="{08FAA8DA-6735-4AAC-A846-BADDA621C36C}" type="presParOf" srcId="{7222B4C4-49B9-4987-AAB5-27C6ECF3A8AE}" destId="{B0457492-7146-433F-94BA-BDE8397E504F}" srcOrd="15" destOrd="0" presId="urn:microsoft.com/office/officeart/2005/8/layout/cycle6"/>
    <dgm:cxn modelId="{951EADBF-FD70-4BC3-94F7-039282575120}" type="presParOf" srcId="{7222B4C4-49B9-4987-AAB5-27C6ECF3A8AE}" destId="{02B38FA9-C1DB-4A02-8535-F20102D4AFAA}" srcOrd="16" destOrd="0" presId="urn:microsoft.com/office/officeart/2005/8/layout/cycle6"/>
    <dgm:cxn modelId="{7A6D0400-2C91-4342-B1E3-609FB9AE5908}" type="presParOf" srcId="{7222B4C4-49B9-4987-AAB5-27C6ECF3A8AE}" destId="{77267322-6046-4352-B6F1-7D91DF39B3BF}" srcOrd="17" destOrd="0" presId="urn:microsoft.com/office/officeart/2005/8/layout/cycle6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7E23EAC-939B-423B-87AC-C8D76D795CB9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F2394618-434E-4DC8-8BB8-BA190AB57A76}">
      <dgm:prSet phldrT="[Текст]" custT="1"/>
      <dgm:spPr/>
      <dgm:t>
        <a:bodyPr/>
        <a:lstStyle/>
        <a:p>
          <a:r>
            <a:rPr lang="ru-RU" sz="1600" b="1" i="0" dirty="0" err="1" smtClean="0">
              <a:solidFill>
                <a:srgbClr val="990033"/>
              </a:solidFill>
            </a:rPr>
            <a:t>Проблемна</a:t>
          </a:r>
          <a:r>
            <a:rPr lang="ru-RU" sz="1600" b="1" i="0" dirty="0" smtClean="0">
              <a:solidFill>
                <a:srgbClr val="990033"/>
              </a:solidFill>
            </a:rPr>
            <a:t> </a:t>
          </a:r>
          <a:r>
            <a:rPr lang="ru-RU" sz="1600" b="1" i="0" dirty="0" err="1" smtClean="0">
              <a:solidFill>
                <a:srgbClr val="990033"/>
              </a:solidFill>
            </a:rPr>
            <a:t>ситуація</a:t>
          </a:r>
          <a:r>
            <a:rPr lang="ru-RU" sz="1600" b="1" i="0" dirty="0" smtClean="0">
              <a:solidFill>
                <a:srgbClr val="990033"/>
              </a:solidFill>
            </a:rPr>
            <a:t> </a:t>
          </a:r>
          <a:r>
            <a:rPr lang="ru-RU" sz="1600" b="1" i="0" dirty="0" err="1" smtClean="0">
              <a:solidFill>
                <a:srgbClr val="990033"/>
              </a:solidFill>
            </a:rPr>
            <a:t>спонукає</a:t>
          </a:r>
          <a:r>
            <a:rPr lang="ru-RU" sz="1600" b="1" i="0" dirty="0" smtClean="0">
              <a:solidFill>
                <a:srgbClr val="990033"/>
              </a:solidFill>
            </a:rPr>
            <a:t> </a:t>
          </a:r>
          <a:r>
            <a:rPr lang="ru-RU" sz="1600" b="1" i="0" dirty="0" err="1" smtClean="0">
              <a:solidFill>
                <a:srgbClr val="990033"/>
              </a:solidFill>
            </a:rPr>
            <a:t>учня</a:t>
          </a:r>
          <a:r>
            <a:rPr lang="ru-RU" sz="1600" b="1" i="0" dirty="0" smtClean="0">
              <a:solidFill>
                <a:srgbClr val="990033"/>
              </a:solidFill>
            </a:rPr>
            <a:t> </a:t>
          </a:r>
          <a:r>
            <a:rPr lang="ru-RU" sz="1600" b="1" i="0" dirty="0" err="1" smtClean="0">
              <a:solidFill>
                <a:srgbClr val="990033"/>
              </a:solidFill>
            </a:rPr>
            <a:t>шукати</a:t>
          </a:r>
          <a:r>
            <a:rPr lang="ru-RU" sz="1600" b="1" i="0" dirty="0" smtClean="0">
              <a:solidFill>
                <a:srgbClr val="990033"/>
              </a:solidFill>
            </a:rPr>
            <a:t> </a:t>
          </a:r>
          <a:r>
            <a:rPr lang="ru-RU" sz="1600" b="1" i="0" dirty="0" err="1" smtClean="0">
              <a:solidFill>
                <a:srgbClr val="990033"/>
              </a:solidFill>
            </a:rPr>
            <a:t>новий</a:t>
          </a:r>
          <a:r>
            <a:rPr lang="ru-RU" sz="1600" b="1" i="0" dirty="0" smtClean="0">
              <a:solidFill>
                <a:srgbClr val="990033"/>
              </a:solidFill>
            </a:rPr>
            <a:t> </a:t>
          </a:r>
          <a:r>
            <a:rPr lang="ru-RU" sz="1600" b="1" i="0" dirty="0" err="1" smtClean="0">
              <a:solidFill>
                <a:srgbClr val="990033"/>
              </a:solidFill>
            </a:rPr>
            <a:t>спосіб</a:t>
          </a:r>
          <a:r>
            <a:rPr lang="ru-RU" sz="1600" b="1" i="0" dirty="0" smtClean="0">
              <a:solidFill>
                <a:srgbClr val="990033"/>
              </a:solidFill>
            </a:rPr>
            <a:t> </a:t>
          </a:r>
          <a:r>
            <a:rPr lang="ru-RU" sz="1600" b="1" i="0" dirty="0" err="1" smtClean="0">
              <a:solidFill>
                <a:srgbClr val="990033"/>
              </a:solidFill>
            </a:rPr>
            <a:t>пояснення</a:t>
          </a:r>
          <a:r>
            <a:rPr lang="ru-RU" sz="1600" b="1" i="0" dirty="0" smtClean="0">
              <a:solidFill>
                <a:srgbClr val="990033"/>
              </a:solidFill>
            </a:rPr>
            <a:t>.</a:t>
          </a:r>
          <a:r>
            <a:rPr lang="ru-RU" sz="1000" b="0" i="0" dirty="0" smtClean="0"/>
            <a:t> </a:t>
          </a:r>
          <a:endParaRPr lang="ru-RU" sz="1000" dirty="0"/>
        </a:p>
      </dgm:t>
    </dgm:pt>
    <dgm:pt modelId="{4B6FF015-30AC-4D58-B4E2-36F13E212B11}" type="parTrans" cxnId="{BF22C208-F515-41CD-B833-E1333CD77F6E}">
      <dgm:prSet/>
      <dgm:spPr/>
      <dgm:t>
        <a:bodyPr/>
        <a:lstStyle/>
        <a:p>
          <a:endParaRPr lang="ru-RU"/>
        </a:p>
      </dgm:t>
    </dgm:pt>
    <dgm:pt modelId="{80FD975F-0C01-4A7B-85F4-9102E2F851FF}" type="sibTrans" cxnId="{BF22C208-F515-41CD-B833-E1333CD77F6E}">
      <dgm:prSet/>
      <dgm:spPr/>
      <dgm:t>
        <a:bodyPr/>
        <a:lstStyle/>
        <a:p>
          <a:endParaRPr lang="ru-RU"/>
        </a:p>
      </dgm:t>
    </dgm:pt>
    <dgm:pt modelId="{B116CAEA-5887-4815-BD51-0CA367D40F76}">
      <dgm:prSet phldrT="[Текст]" custT="1"/>
      <dgm:spPr/>
      <dgm:t>
        <a:bodyPr/>
        <a:lstStyle/>
        <a:p>
          <a:r>
            <a:rPr lang="ru-RU" sz="1600" b="1" i="0" dirty="0" err="1" smtClean="0">
              <a:solidFill>
                <a:srgbClr val="990033"/>
              </a:solidFill>
            </a:rPr>
            <a:t>Учень</a:t>
          </a:r>
          <a:r>
            <a:rPr lang="ru-RU" sz="1600" b="1" i="0" dirty="0" smtClean="0">
              <a:solidFill>
                <a:srgbClr val="990033"/>
              </a:solidFill>
            </a:rPr>
            <a:t> не </a:t>
          </a:r>
          <a:r>
            <a:rPr lang="ru-RU" sz="1600" b="1" i="0" dirty="0" err="1" smtClean="0">
              <a:solidFill>
                <a:srgbClr val="990033"/>
              </a:solidFill>
            </a:rPr>
            <a:t>може</a:t>
          </a:r>
          <a:r>
            <a:rPr lang="ru-RU" sz="1600" b="1" i="0" dirty="0" smtClean="0">
              <a:solidFill>
                <a:srgbClr val="990033"/>
              </a:solidFill>
            </a:rPr>
            <a:t> </a:t>
          </a:r>
          <a:r>
            <a:rPr lang="ru-RU" sz="1600" b="1" i="0" dirty="0" err="1" smtClean="0">
              <a:solidFill>
                <a:srgbClr val="990033"/>
              </a:solidFill>
            </a:rPr>
            <a:t>досягти</a:t>
          </a:r>
          <a:r>
            <a:rPr lang="ru-RU" sz="1600" b="1" i="0" dirty="0" smtClean="0">
              <a:solidFill>
                <a:srgbClr val="990033"/>
              </a:solidFill>
            </a:rPr>
            <a:t> мети за </a:t>
          </a:r>
          <a:r>
            <a:rPr lang="ru-RU" sz="1600" b="1" i="0" dirty="0" err="1" smtClean="0">
              <a:solidFill>
                <a:srgbClr val="990033"/>
              </a:solidFill>
            </a:rPr>
            <a:t>допомогою</a:t>
          </a:r>
          <a:r>
            <a:rPr lang="ru-RU" sz="1600" b="1" i="0" dirty="0" smtClean="0">
              <a:solidFill>
                <a:srgbClr val="990033"/>
              </a:solidFill>
            </a:rPr>
            <a:t> </a:t>
          </a:r>
          <a:r>
            <a:rPr lang="ru-RU" sz="1600" b="1" i="0" dirty="0" err="1" smtClean="0">
              <a:solidFill>
                <a:srgbClr val="990033"/>
              </a:solidFill>
            </a:rPr>
            <a:t>відомого</a:t>
          </a:r>
          <a:r>
            <a:rPr lang="ru-RU" sz="1600" b="1" i="0" dirty="0" smtClean="0">
              <a:solidFill>
                <a:srgbClr val="990033"/>
              </a:solidFill>
            </a:rPr>
            <a:t>. </a:t>
          </a:r>
          <a:endParaRPr lang="ru-RU" sz="1600" b="1" dirty="0">
            <a:solidFill>
              <a:srgbClr val="990033"/>
            </a:solidFill>
          </a:endParaRPr>
        </a:p>
      </dgm:t>
    </dgm:pt>
    <dgm:pt modelId="{B8D597F4-36EB-4A3F-BB05-31185D9A60C2}" type="parTrans" cxnId="{F886D4A5-BE57-4709-A115-E218EBE6AE65}">
      <dgm:prSet/>
      <dgm:spPr/>
      <dgm:t>
        <a:bodyPr/>
        <a:lstStyle/>
        <a:p>
          <a:endParaRPr lang="ru-RU"/>
        </a:p>
      </dgm:t>
    </dgm:pt>
    <dgm:pt modelId="{9928817A-B9AD-4817-8737-83A9D2BDB58C}" type="sibTrans" cxnId="{F886D4A5-BE57-4709-A115-E218EBE6AE65}">
      <dgm:prSet/>
      <dgm:spPr/>
      <dgm:t>
        <a:bodyPr/>
        <a:lstStyle/>
        <a:p>
          <a:endParaRPr lang="ru-RU"/>
        </a:p>
      </dgm:t>
    </dgm:pt>
    <dgm:pt modelId="{02C0CEA2-67BE-41D8-9E30-C104C6605C4F}">
      <dgm:prSet phldrT="[Текст]" custT="1"/>
      <dgm:spPr/>
      <dgm:t>
        <a:bodyPr/>
        <a:lstStyle/>
        <a:p>
          <a:r>
            <a:rPr lang="ru-RU" sz="1600" b="1" i="0" dirty="0" err="1" smtClean="0">
              <a:solidFill>
                <a:srgbClr val="990033"/>
              </a:solidFill>
            </a:rPr>
            <a:t>Інтелектуальне</a:t>
          </a:r>
          <a:r>
            <a:rPr lang="ru-RU" sz="1600" b="1" i="0" dirty="0" smtClean="0">
              <a:solidFill>
                <a:srgbClr val="990033"/>
              </a:solidFill>
            </a:rPr>
            <a:t> </a:t>
          </a:r>
          <a:r>
            <a:rPr lang="ru-RU" sz="1600" b="1" i="0" dirty="0" err="1" smtClean="0">
              <a:solidFill>
                <a:srgbClr val="990033"/>
              </a:solidFill>
            </a:rPr>
            <a:t>утруднення</a:t>
          </a:r>
          <a:r>
            <a:rPr lang="ru-RU" sz="1600" b="1" i="0" dirty="0" smtClean="0">
              <a:solidFill>
                <a:srgbClr val="990033"/>
              </a:solidFill>
            </a:rPr>
            <a:t>, яке </a:t>
          </a:r>
          <a:r>
            <a:rPr lang="ru-RU" sz="1600" b="1" i="0" dirty="0" err="1" smtClean="0">
              <a:solidFill>
                <a:srgbClr val="990033"/>
              </a:solidFill>
            </a:rPr>
            <a:t>виникає</a:t>
          </a:r>
          <a:r>
            <a:rPr lang="ru-RU" sz="1600" b="1" i="0" dirty="0" smtClean="0">
              <a:solidFill>
                <a:srgbClr val="990033"/>
              </a:solidFill>
            </a:rPr>
            <a:t> в </a:t>
          </a:r>
          <a:r>
            <a:rPr lang="ru-RU" sz="1600" b="1" i="0" dirty="0" err="1" smtClean="0">
              <a:solidFill>
                <a:srgbClr val="990033"/>
              </a:solidFill>
            </a:rPr>
            <a:t>учня</a:t>
          </a:r>
          <a:r>
            <a:rPr lang="ru-RU" sz="1600" b="1" i="0" dirty="0" smtClean="0">
              <a:solidFill>
                <a:srgbClr val="990033"/>
              </a:solidFill>
            </a:rPr>
            <a:t>, коли </a:t>
          </a:r>
          <a:r>
            <a:rPr lang="ru-RU" sz="1600" b="1" i="0" dirty="0" err="1" smtClean="0">
              <a:solidFill>
                <a:srgbClr val="990033"/>
              </a:solidFill>
            </a:rPr>
            <a:t>він</a:t>
          </a:r>
          <a:r>
            <a:rPr lang="ru-RU" sz="1600" b="1" i="0" dirty="0" smtClean="0">
              <a:solidFill>
                <a:srgbClr val="990033"/>
              </a:solidFill>
            </a:rPr>
            <a:t> не </a:t>
          </a:r>
          <a:r>
            <a:rPr lang="ru-RU" sz="1600" b="1" i="0" dirty="0" err="1" smtClean="0">
              <a:solidFill>
                <a:srgbClr val="990033"/>
              </a:solidFill>
            </a:rPr>
            <a:t>знає</a:t>
          </a:r>
          <a:r>
            <a:rPr lang="ru-RU" sz="1600" b="1" i="0" dirty="0" smtClean="0">
              <a:solidFill>
                <a:srgbClr val="990033"/>
              </a:solidFill>
            </a:rPr>
            <a:t>, як </a:t>
          </a:r>
          <a:r>
            <a:rPr lang="ru-RU" sz="1600" b="1" i="0" dirty="0" err="1" smtClean="0">
              <a:solidFill>
                <a:srgbClr val="990033"/>
              </a:solidFill>
            </a:rPr>
            <a:t>пояснити</a:t>
          </a:r>
          <a:r>
            <a:rPr lang="ru-RU" sz="1600" b="1" i="0" dirty="0" smtClean="0">
              <a:solidFill>
                <a:srgbClr val="990033"/>
              </a:solidFill>
            </a:rPr>
            <a:t> </a:t>
          </a:r>
          <a:r>
            <a:rPr lang="ru-RU" sz="1600" b="1" i="0" dirty="0" err="1" smtClean="0">
              <a:solidFill>
                <a:srgbClr val="990033"/>
              </a:solidFill>
            </a:rPr>
            <a:t>явище</a:t>
          </a:r>
          <a:r>
            <a:rPr lang="ru-RU" sz="1600" b="1" i="0" dirty="0" smtClean="0">
              <a:solidFill>
                <a:srgbClr val="990033"/>
              </a:solidFill>
            </a:rPr>
            <a:t>, факт, </a:t>
          </a:r>
          <a:r>
            <a:rPr lang="ru-RU" sz="1600" b="1" i="0" dirty="0" err="1" smtClean="0">
              <a:solidFill>
                <a:srgbClr val="990033"/>
              </a:solidFill>
            </a:rPr>
            <a:t>процес</a:t>
          </a:r>
          <a:r>
            <a:rPr lang="ru-RU" sz="1600" b="1" i="0" dirty="0" smtClean="0">
              <a:solidFill>
                <a:srgbClr val="990033"/>
              </a:solidFill>
            </a:rPr>
            <a:t> </a:t>
          </a:r>
          <a:r>
            <a:rPr lang="ru-RU" sz="1600" b="1" i="0" dirty="0" err="1" smtClean="0">
              <a:solidFill>
                <a:srgbClr val="990033"/>
              </a:solidFill>
            </a:rPr>
            <a:t>дійсності</a:t>
          </a:r>
          <a:r>
            <a:rPr lang="ru-RU" sz="1600" b="1" i="0" dirty="0" smtClean="0">
              <a:solidFill>
                <a:srgbClr val="990033"/>
              </a:solidFill>
            </a:rPr>
            <a:t> </a:t>
          </a:r>
          <a:r>
            <a:rPr lang="ru-RU" sz="1600" b="1" i="0" dirty="0" err="1" smtClean="0">
              <a:solidFill>
                <a:srgbClr val="990033"/>
              </a:solidFill>
            </a:rPr>
            <a:t>і</a:t>
          </a:r>
          <a:r>
            <a:rPr lang="ru-RU" sz="1600" b="1" i="0" dirty="0" smtClean="0">
              <a:solidFill>
                <a:srgbClr val="990033"/>
              </a:solidFill>
            </a:rPr>
            <a:t> як </a:t>
          </a:r>
          <a:r>
            <a:rPr lang="ru-RU" sz="1600" b="1" i="0" dirty="0" err="1" smtClean="0">
              <a:solidFill>
                <a:srgbClr val="990033"/>
              </a:solidFill>
            </a:rPr>
            <a:t>діяти</a:t>
          </a:r>
          <a:r>
            <a:rPr lang="ru-RU" sz="1600" b="1" i="0" dirty="0" smtClean="0">
              <a:solidFill>
                <a:srgbClr val="990033"/>
              </a:solidFill>
            </a:rPr>
            <a:t> при </a:t>
          </a:r>
          <a:r>
            <a:rPr lang="ru-RU" sz="1600" b="1" i="0" dirty="0" err="1" smtClean="0">
              <a:solidFill>
                <a:srgbClr val="990033"/>
              </a:solidFill>
            </a:rPr>
            <a:t>цьому</a:t>
          </a:r>
          <a:endParaRPr lang="ru-RU" sz="1600" b="1" dirty="0">
            <a:solidFill>
              <a:srgbClr val="990033"/>
            </a:solidFill>
          </a:endParaRPr>
        </a:p>
      </dgm:t>
    </dgm:pt>
    <dgm:pt modelId="{AB05D8E3-D64A-413E-AA8A-B88DC2F65B6A}" type="parTrans" cxnId="{8C2AA3E2-82CC-4635-B1E9-11277FA8CBE8}">
      <dgm:prSet/>
      <dgm:spPr/>
      <dgm:t>
        <a:bodyPr/>
        <a:lstStyle/>
        <a:p>
          <a:endParaRPr lang="ru-RU"/>
        </a:p>
      </dgm:t>
    </dgm:pt>
    <dgm:pt modelId="{0149AB80-F6E3-4EFB-848B-6AA5AB1BED06}" type="sibTrans" cxnId="{8C2AA3E2-82CC-4635-B1E9-11277FA8CBE8}">
      <dgm:prSet/>
      <dgm:spPr/>
      <dgm:t>
        <a:bodyPr/>
        <a:lstStyle/>
        <a:p>
          <a:endParaRPr lang="ru-RU"/>
        </a:p>
      </dgm:t>
    </dgm:pt>
    <dgm:pt modelId="{98D2ACF4-3244-4C90-A226-564BD34C90B4}">
      <dgm:prSet phldrT="[Текст]" custT="1"/>
      <dgm:spPr/>
      <dgm:t>
        <a:bodyPr/>
        <a:lstStyle/>
        <a:p>
          <a:r>
            <a:rPr lang="ru-RU" sz="1600" b="1" i="0" dirty="0" err="1" smtClean="0">
              <a:solidFill>
                <a:srgbClr val="990033"/>
              </a:solidFill>
            </a:rPr>
            <a:t>Проблемна</a:t>
          </a:r>
          <a:r>
            <a:rPr lang="ru-RU" sz="1600" b="1" i="0" dirty="0" smtClean="0">
              <a:solidFill>
                <a:srgbClr val="990033"/>
              </a:solidFill>
            </a:rPr>
            <a:t> </a:t>
          </a:r>
          <a:r>
            <a:rPr lang="ru-RU" sz="1600" b="1" i="0" dirty="0" err="1" smtClean="0">
              <a:solidFill>
                <a:srgbClr val="990033"/>
              </a:solidFill>
            </a:rPr>
            <a:t>ситуація</a:t>
          </a:r>
          <a:r>
            <a:rPr lang="ru-RU" sz="1600" b="1" i="0" dirty="0" smtClean="0">
              <a:solidFill>
                <a:srgbClr val="990033"/>
              </a:solidFill>
            </a:rPr>
            <a:t> </a:t>
          </a:r>
          <a:r>
            <a:rPr lang="ru-RU" sz="1600" b="1" i="0" dirty="0" err="1" smtClean="0">
              <a:solidFill>
                <a:srgbClr val="990033"/>
              </a:solidFill>
            </a:rPr>
            <a:t>створюється</a:t>
          </a:r>
          <a:r>
            <a:rPr lang="ru-RU" sz="1600" b="1" i="0" dirty="0" smtClean="0">
              <a:solidFill>
                <a:srgbClr val="990033"/>
              </a:solidFill>
            </a:rPr>
            <a:t> </a:t>
          </a:r>
          <a:r>
            <a:rPr lang="ru-RU" sz="1600" b="1" i="0" dirty="0" err="1" smtClean="0">
              <a:solidFill>
                <a:srgbClr val="990033"/>
              </a:solidFill>
            </a:rPr>
            <a:t>проблемним</a:t>
          </a:r>
          <a:r>
            <a:rPr lang="ru-RU" sz="1600" b="1" i="0" dirty="0" smtClean="0">
              <a:solidFill>
                <a:srgbClr val="990033"/>
              </a:solidFill>
            </a:rPr>
            <a:t> </a:t>
          </a:r>
          <a:r>
            <a:rPr lang="ru-RU" sz="1600" b="1" i="0" dirty="0" err="1" smtClean="0">
              <a:solidFill>
                <a:srgbClr val="990033"/>
              </a:solidFill>
            </a:rPr>
            <a:t>формулюванням</a:t>
          </a:r>
          <a:r>
            <a:rPr lang="ru-RU" sz="1600" b="1" i="0" dirty="0" smtClean="0">
              <a:solidFill>
                <a:srgbClr val="990033"/>
              </a:solidFill>
            </a:rPr>
            <a:t> </a:t>
          </a:r>
          <a:r>
            <a:rPr lang="ru-RU" sz="1600" b="1" i="0" dirty="0" err="1" smtClean="0">
              <a:solidFill>
                <a:srgbClr val="990033"/>
              </a:solidFill>
            </a:rPr>
            <a:t>завдань</a:t>
          </a:r>
          <a:r>
            <a:rPr lang="ru-RU" sz="1600" b="1" i="0" dirty="0" smtClean="0">
              <a:solidFill>
                <a:srgbClr val="990033"/>
              </a:solidFill>
            </a:rPr>
            <a:t> </a:t>
          </a:r>
          <a:r>
            <a:rPr lang="ru-RU" sz="1600" b="1" i="0" dirty="0" err="1" smtClean="0">
              <a:solidFill>
                <a:srgbClr val="990033"/>
              </a:solidFill>
            </a:rPr>
            <a:t>пошукового</a:t>
          </a:r>
          <a:r>
            <a:rPr lang="ru-RU" sz="1600" b="1" i="0" dirty="0" smtClean="0">
              <a:solidFill>
                <a:srgbClr val="990033"/>
              </a:solidFill>
            </a:rPr>
            <a:t> характеру</a:t>
          </a:r>
          <a:r>
            <a:rPr lang="ru-RU" sz="1000" b="0" i="0" dirty="0" smtClean="0"/>
            <a:t>.</a:t>
          </a:r>
          <a:endParaRPr lang="ru-RU" sz="1000" dirty="0"/>
        </a:p>
      </dgm:t>
    </dgm:pt>
    <dgm:pt modelId="{13D88C85-7F19-40AB-9B40-3DA4054DA8E0}" type="parTrans" cxnId="{932FC1BA-3A3A-4CAD-A548-B565416CE00D}">
      <dgm:prSet/>
      <dgm:spPr/>
      <dgm:t>
        <a:bodyPr/>
        <a:lstStyle/>
        <a:p>
          <a:endParaRPr lang="ru-RU"/>
        </a:p>
      </dgm:t>
    </dgm:pt>
    <dgm:pt modelId="{A4C88846-0F60-45F0-8689-7BBF020E3963}" type="sibTrans" cxnId="{932FC1BA-3A3A-4CAD-A548-B565416CE00D}">
      <dgm:prSet/>
      <dgm:spPr/>
      <dgm:t>
        <a:bodyPr/>
        <a:lstStyle/>
        <a:p>
          <a:endParaRPr lang="ru-RU"/>
        </a:p>
      </dgm:t>
    </dgm:pt>
    <dgm:pt modelId="{D3F7D1FD-2116-4E1E-A540-14676F13D306}" type="pres">
      <dgm:prSet presAssocID="{27E23EAC-939B-423B-87AC-C8D76D795CB9}" presName="arrowDiagram" presStyleCnt="0">
        <dgm:presLayoutVars>
          <dgm:chMax val="5"/>
          <dgm:dir/>
          <dgm:resizeHandles val="exact"/>
        </dgm:presLayoutVars>
      </dgm:prSet>
      <dgm:spPr/>
    </dgm:pt>
    <dgm:pt modelId="{614653BC-BBF7-4BF1-97D3-EF8788AB95E6}" type="pres">
      <dgm:prSet presAssocID="{27E23EAC-939B-423B-87AC-C8D76D795CB9}" presName="arrow" presStyleLbl="bgShp" presStyleIdx="0" presStyleCnt="1"/>
      <dgm:spPr/>
    </dgm:pt>
    <dgm:pt modelId="{4E325063-D39B-4CE5-95A5-1DDFD62B0930}" type="pres">
      <dgm:prSet presAssocID="{27E23EAC-939B-423B-87AC-C8D76D795CB9}" presName="arrowDiagram4" presStyleCnt="0"/>
      <dgm:spPr/>
    </dgm:pt>
    <dgm:pt modelId="{778224D9-C1F6-4596-B3D3-7B200CA15FB9}" type="pres">
      <dgm:prSet presAssocID="{F2394618-434E-4DC8-8BB8-BA190AB57A76}" presName="bullet4a" presStyleLbl="node1" presStyleIdx="0" presStyleCnt="4"/>
      <dgm:spPr/>
    </dgm:pt>
    <dgm:pt modelId="{8C30FE3B-C008-4483-815E-A19E46A0494D}" type="pres">
      <dgm:prSet presAssocID="{F2394618-434E-4DC8-8BB8-BA190AB57A76}" presName="textBox4a" presStyleLbl="revTx" presStyleIdx="0" presStyleCnt="4" custScaleX="1372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E4FC73-1EFC-4B20-A075-BCD1A16F4223}" type="pres">
      <dgm:prSet presAssocID="{B116CAEA-5887-4815-BD51-0CA367D40F76}" presName="bullet4b" presStyleLbl="node1" presStyleIdx="1" presStyleCnt="4"/>
      <dgm:spPr/>
    </dgm:pt>
    <dgm:pt modelId="{E3B4076D-8D55-44BD-A0C2-29860966558B}" type="pres">
      <dgm:prSet presAssocID="{B116CAEA-5887-4815-BD51-0CA367D40F76}" presName="textBox4b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4AE2FB-F708-4C22-941D-3E12D4353AD1}" type="pres">
      <dgm:prSet presAssocID="{02C0CEA2-67BE-41D8-9E30-C104C6605C4F}" presName="bullet4c" presStyleLbl="node1" presStyleIdx="2" presStyleCnt="4"/>
      <dgm:spPr/>
    </dgm:pt>
    <dgm:pt modelId="{71A432C1-6A54-436E-80C7-3003F6AD8B9F}" type="pres">
      <dgm:prSet presAssocID="{02C0CEA2-67BE-41D8-9E30-C104C6605C4F}" presName="textBox4c" presStyleLbl="revTx" presStyleIdx="2" presStyleCnt="4" custScaleX="1279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88BED3-D5CA-4187-81A1-450488BD68B3}" type="pres">
      <dgm:prSet presAssocID="{98D2ACF4-3244-4C90-A226-564BD34C90B4}" presName="bullet4d" presStyleLbl="node1" presStyleIdx="3" presStyleCnt="4"/>
      <dgm:spPr/>
    </dgm:pt>
    <dgm:pt modelId="{2AFAAA51-163A-4DE6-AF0F-631A183BA184}" type="pres">
      <dgm:prSet presAssocID="{98D2ACF4-3244-4C90-A226-564BD34C90B4}" presName="textBox4d" presStyleLbl="revTx" presStyleIdx="3" presStyleCnt="4" custScaleX="1162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694A23E-B9A7-45B2-96EC-C2F9EAE23E1D}" type="presOf" srcId="{98D2ACF4-3244-4C90-A226-564BD34C90B4}" destId="{2AFAAA51-163A-4DE6-AF0F-631A183BA184}" srcOrd="0" destOrd="0" presId="urn:microsoft.com/office/officeart/2005/8/layout/arrow2"/>
    <dgm:cxn modelId="{83AA0696-9221-4B7F-A993-B8264A58610F}" type="presOf" srcId="{02C0CEA2-67BE-41D8-9E30-C104C6605C4F}" destId="{71A432C1-6A54-436E-80C7-3003F6AD8B9F}" srcOrd="0" destOrd="0" presId="urn:microsoft.com/office/officeart/2005/8/layout/arrow2"/>
    <dgm:cxn modelId="{932FC1BA-3A3A-4CAD-A548-B565416CE00D}" srcId="{27E23EAC-939B-423B-87AC-C8D76D795CB9}" destId="{98D2ACF4-3244-4C90-A226-564BD34C90B4}" srcOrd="3" destOrd="0" parTransId="{13D88C85-7F19-40AB-9B40-3DA4054DA8E0}" sibTransId="{A4C88846-0F60-45F0-8689-7BBF020E3963}"/>
    <dgm:cxn modelId="{8C2AA3E2-82CC-4635-B1E9-11277FA8CBE8}" srcId="{27E23EAC-939B-423B-87AC-C8D76D795CB9}" destId="{02C0CEA2-67BE-41D8-9E30-C104C6605C4F}" srcOrd="2" destOrd="0" parTransId="{AB05D8E3-D64A-413E-AA8A-B88DC2F65B6A}" sibTransId="{0149AB80-F6E3-4EFB-848B-6AA5AB1BED06}"/>
    <dgm:cxn modelId="{F886D4A5-BE57-4709-A115-E218EBE6AE65}" srcId="{27E23EAC-939B-423B-87AC-C8D76D795CB9}" destId="{B116CAEA-5887-4815-BD51-0CA367D40F76}" srcOrd="1" destOrd="0" parTransId="{B8D597F4-36EB-4A3F-BB05-31185D9A60C2}" sibTransId="{9928817A-B9AD-4817-8737-83A9D2BDB58C}"/>
    <dgm:cxn modelId="{FBF348A3-4A8A-4D24-90DB-D12D497F997F}" type="presOf" srcId="{27E23EAC-939B-423B-87AC-C8D76D795CB9}" destId="{D3F7D1FD-2116-4E1E-A540-14676F13D306}" srcOrd="0" destOrd="0" presId="urn:microsoft.com/office/officeart/2005/8/layout/arrow2"/>
    <dgm:cxn modelId="{0B3FD138-E87B-453E-A9D9-188EF125302A}" type="presOf" srcId="{F2394618-434E-4DC8-8BB8-BA190AB57A76}" destId="{8C30FE3B-C008-4483-815E-A19E46A0494D}" srcOrd="0" destOrd="0" presId="urn:microsoft.com/office/officeart/2005/8/layout/arrow2"/>
    <dgm:cxn modelId="{BF22C208-F515-41CD-B833-E1333CD77F6E}" srcId="{27E23EAC-939B-423B-87AC-C8D76D795CB9}" destId="{F2394618-434E-4DC8-8BB8-BA190AB57A76}" srcOrd="0" destOrd="0" parTransId="{4B6FF015-30AC-4D58-B4E2-36F13E212B11}" sibTransId="{80FD975F-0C01-4A7B-85F4-9102E2F851FF}"/>
    <dgm:cxn modelId="{F6C62A17-80A4-40A5-B956-5F72B535F07B}" type="presOf" srcId="{B116CAEA-5887-4815-BD51-0CA367D40F76}" destId="{E3B4076D-8D55-44BD-A0C2-29860966558B}" srcOrd="0" destOrd="0" presId="urn:microsoft.com/office/officeart/2005/8/layout/arrow2"/>
    <dgm:cxn modelId="{E1911964-8840-4B51-9209-2FB2B8CD84AE}" type="presParOf" srcId="{D3F7D1FD-2116-4E1E-A540-14676F13D306}" destId="{614653BC-BBF7-4BF1-97D3-EF8788AB95E6}" srcOrd="0" destOrd="0" presId="urn:microsoft.com/office/officeart/2005/8/layout/arrow2"/>
    <dgm:cxn modelId="{CEADA733-960B-4A66-903A-05D589C2433D}" type="presParOf" srcId="{D3F7D1FD-2116-4E1E-A540-14676F13D306}" destId="{4E325063-D39B-4CE5-95A5-1DDFD62B0930}" srcOrd="1" destOrd="0" presId="urn:microsoft.com/office/officeart/2005/8/layout/arrow2"/>
    <dgm:cxn modelId="{C7E43DF8-A8A5-41B5-912D-D2806CB0E628}" type="presParOf" srcId="{4E325063-D39B-4CE5-95A5-1DDFD62B0930}" destId="{778224D9-C1F6-4596-B3D3-7B200CA15FB9}" srcOrd="0" destOrd="0" presId="urn:microsoft.com/office/officeart/2005/8/layout/arrow2"/>
    <dgm:cxn modelId="{0532038B-9853-41CF-8FB4-04B91FBE0089}" type="presParOf" srcId="{4E325063-D39B-4CE5-95A5-1DDFD62B0930}" destId="{8C30FE3B-C008-4483-815E-A19E46A0494D}" srcOrd="1" destOrd="0" presId="urn:microsoft.com/office/officeart/2005/8/layout/arrow2"/>
    <dgm:cxn modelId="{74BBDA73-BBD3-45E2-8389-AEAF8A396C3C}" type="presParOf" srcId="{4E325063-D39B-4CE5-95A5-1DDFD62B0930}" destId="{34E4FC73-1EFC-4B20-A075-BCD1A16F4223}" srcOrd="2" destOrd="0" presId="urn:microsoft.com/office/officeart/2005/8/layout/arrow2"/>
    <dgm:cxn modelId="{EBB31A37-8D53-4067-ABB1-0753DCD0765A}" type="presParOf" srcId="{4E325063-D39B-4CE5-95A5-1DDFD62B0930}" destId="{E3B4076D-8D55-44BD-A0C2-29860966558B}" srcOrd="3" destOrd="0" presId="urn:microsoft.com/office/officeart/2005/8/layout/arrow2"/>
    <dgm:cxn modelId="{D29AEB7E-B923-43B7-A62B-0F11DEA06C04}" type="presParOf" srcId="{4E325063-D39B-4CE5-95A5-1DDFD62B0930}" destId="{3A4AE2FB-F708-4C22-941D-3E12D4353AD1}" srcOrd="4" destOrd="0" presId="urn:microsoft.com/office/officeart/2005/8/layout/arrow2"/>
    <dgm:cxn modelId="{E7362218-EF24-4685-992F-DAEFF3B78AF1}" type="presParOf" srcId="{4E325063-D39B-4CE5-95A5-1DDFD62B0930}" destId="{71A432C1-6A54-436E-80C7-3003F6AD8B9F}" srcOrd="5" destOrd="0" presId="urn:microsoft.com/office/officeart/2005/8/layout/arrow2"/>
    <dgm:cxn modelId="{546F633B-241E-4362-8D72-AF55FD643A43}" type="presParOf" srcId="{4E325063-D39B-4CE5-95A5-1DDFD62B0930}" destId="{4188BED3-D5CA-4187-81A1-450488BD68B3}" srcOrd="6" destOrd="0" presId="urn:microsoft.com/office/officeart/2005/8/layout/arrow2"/>
    <dgm:cxn modelId="{A1BB6E74-1CD8-4079-A7F4-4E38BEE71CFD}" type="presParOf" srcId="{4E325063-D39B-4CE5-95A5-1DDFD62B0930}" destId="{2AFAAA51-163A-4DE6-AF0F-631A183BA184}" srcOrd="7" destOrd="0" presId="urn:microsoft.com/office/officeart/2005/8/layout/arrow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A11190-7C61-4EC0-A609-BD5D53CBCEDF}" type="datetimeFigureOut">
              <a:rPr lang="ru-RU" smtClean="0"/>
              <a:pPr/>
              <a:t>28.03.2016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CC4842-D5F0-439E-A916-C70726E202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809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CC4842-D5F0-439E-A916-C70726E20283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Мотиви впровадження інновацій</a:t>
            </a:r>
            <a:endParaRPr lang="ru-RU" dirty="0" smtClean="0"/>
          </a:p>
          <a:p>
            <a:pPr>
              <a:buFontTx/>
              <a:buChar char="-"/>
            </a:pPr>
            <a:r>
              <a:rPr lang="uk-UA" baseline="0" dirty="0" smtClean="0"/>
              <a:t>Прагнення зробити урок цікавим;</a:t>
            </a:r>
          </a:p>
          <a:p>
            <a:pPr>
              <a:buFontTx/>
              <a:buChar char="-"/>
            </a:pPr>
            <a:r>
              <a:rPr lang="uk-UA" baseline="0" dirty="0" smtClean="0"/>
              <a:t>залучити учнів до творчої пізнавальної діяльності;</a:t>
            </a:r>
          </a:p>
          <a:p>
            <a:pPr>
              <a:buFontTx/>
              <a:buChar char="-"/>
            </a:pPr>
            <a:r>
              <a:rPr lang="uk-UA" baseline="0" dirty="0" smtClean="0"/>
              <a:t> розвинути пізнавальні інтереси учнів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CC4842-D5F0-439E-A916-C70726E20283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“Не буде</a:t>
            </a:r>
            <a:r>
              <a:rPr lang="uk-UA" baseline="0" dirty="0" smtClean="0"/>
              <a:t> вогника у Вас – Вам ніколи не запалити його в інших”</a:t>
            </a:r>
          </a:p>
          <a:p>
            <a:r>
              <a:rPr lang="uk-UA" baseline="0" dirty="0" smtClean="0"/>
              <a:t>   В. Сухомлинський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CC4842-D5F0-439E-A916-C70726E20283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dirty="0" err="1" smtClean="0"/>
              <a:t>Особистісно</a:t>
            </a:r>
            <a:r>
              <a:rPr lang="uk-UA" baseline="0" dirty="0" smtClean="0"/>
              <a:t> зорієнтоване навчання</a:t>
            </a:r>
          </a:p>
          <a:p>
            <a:r>
              <a:rPr lang="uk-UA" baseline="0" dirty="0" smtClean="0"/>
              <a:t>Розвиток критичного мислення</a:t>
            </a:r>
          </a:p>
          <a:p>
            <a:r>
              <a:rPr lang="uk-UA" baseline="0" dirty="0" smtClean="0"/>
              <a:t>Проектна технологія</a:t>
            </a:r>
          </a:p>
          <a:p>
            <a:r>
              <a:rPr lang="uk-UA" baseline="0" dirty="0" smtClean="0"/>
              <a:t>Інтерактивне навчання</a:t>
            </a:r>
          </a:p>
          <a:p>
            <a:r>
              <a:rPr lang="uk-UA" baseline="0" dirty="0" smtClean="0"/>
              <a:t>Інформаційні технології</a:t>
            </a:r>
          </a:p>
          <a:p>
            <a:r>
              <a:rPr lang="uk-UA" baseline="0" dirty="0" smtClean="0"/>
              <a:t>Ігрові технології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CC4842-D5F0-439E-A916-C70726E20283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Методи:</a:t>
            </a:r>
          </a:p>
          <a:p>
            <a:r>
              <a:rPr lang="uk-UA" dirty="0" smtClean="0"/>
              <a:t>Діалог;</a:t>
            </a:r>
          </a:p>
          <a:p>
            <a:r>
              <a:rPr lang="uk-UA" dirty="0" smtClean="0"/>
              <a:t>Створення проблемних ситуацій;</a:t>
            </a:r>
          </a:p>
          <a:p>
            <a:r>
              <a:rPr lang="uk-UA" dirty="0" smtClean="0"/>
              <a:t>Імітаційно-рольові ігри;</a:t>
            </a:r>
          </a:p>
          <a:p>
            <a:r>
              <a:rPr lang="uk-UA" dirty="0" smtClean="0"/>
              <a:t>мозковий штурм;</a:t>
            </a:r>
          </a:p>
          <a:p>
            <a:r>
              <a:rPr lang="uk-UA" dirty="0" smtClean="0"/>
              <a:t>Круглий стіл;</a:t>
            </a:r>
          </a:p>
          <a:p>
            <a:r>
              <a:rPr lang="uk-UA" dirty="0" smtClean="0"/>
              <a:t>Інсценування уривків творів;</a:t>
            </a:r>
          </a:p>
          <a:p>
            <a:r>
              <a:rPr lang="uk-UA" dirty="0" smtClean="0"/>
              <a:t>Дискусії;</a:t>
            </a:r>
          </a:p>
          <a:p>
            <a:r>
              <a:rPr lang="uk-UA" dirty="0" smtClean="0"/>
              <a:t>Творчі індивідуальні проекти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CC4842-D5F0-439E-A916-C70726E20283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Проектна технологія</a:t>
            </a:r>
          </a:p>
          <a:p>
            <a:r>
              <a:rPr lang="uk-UA" dirty="0" smtClean="0"/>
              <a:t>Методи:</a:t>
            </a:r>
          </a:p>
          <a:p>
            <a:pPr>
              <a:buFontTx/>
              <a:buChar char="-"/>
            </a:pPr>
            <a:r>
              <a:rPr lang="uk-UA" baseline="0" dirty="0" smtClean="0"/>
              <a:t>д</a:t>
            </a:r>
            <a:r>
              <a:rPr lang="uk-UA" dirty="0" smtClean="0"/>
              <a:t>ослідницький;</a:t>
            </a:r>
          </a:p>
          <a:p>
            <a:pPr>
              <a:buFontTx/>
              <a:buChar char="-"/>
            </a:pPr>
            <a:r>
              <a:rPr lang="uk-UA" dirty="0" smtClean="0"/>
              <a:t> творчий;</a:t>
            </a:r>
          </a:p>
          <a:p>
            <a:pPr>
              <a:buFontTx/>
              <a:buChar char="-"/>
            </a:pPr>
            <a:r>
              <a:rPr lang="uk-UA" dirty="0" smtClean="0"/>
              <a:t>рольово-ігровий</a:t>
            </a:r>
          </a:p>
          <a:p>
            <a:pPr>
              <a:buFontTx/>
              <a:buNone/>
            </a:pPr>
            <a:r>
              <a:rPr lang="uk-UA" dirty="0" smtClean="0"/>
              <a:t>Форми роботи:</a:t>
            </a:r>
          </a:p>
          <a:p>
            <a:pPr>
              <a:buFontTx/>
              <a:buChar char="-"/>
            </a:pPr>
            <a:r>
              <a:rPr lang="uk-UA" dirty="0" smtClean="0"/>
              <a:t>індивідуальна;</a:t>
            </a:r>
          </a:p>
          <a:p>
            <a:pPr>
              <a:buFontTx/>
              <a:buChar char="-"/>
            </a:pPr>
            <a:r>
              <a:rPr lang="uk-UA" dirty="0" smtClean="0"/>
              <a:t>парна;</a:t>
            </a:r>
          </a:p>
          <a:p>
            <a:pPr>
              <a:buFontTx/>
              <a:buChar char="-"/>
            </a:pPr>
            <a:r>
              <a:rPr lang="uk-UA" dirty="0" smtClean="0"/>
              <a:t>групова;</a:t>
            </a:r>
          </a:p>
          <a:p>
            <a:pPr>
              <a:buFontTx/>
              <a:buChar char="-"/>
            </a:pPr>
            <a:r>
              <a:rPr lang="uk-UA" baseline="0" dirty="0" smtClean="0"/>
              <a:t> колективна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CC4842-D5F0-439E-A916-C70726E20283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Ігри:</a:t>
            </a:r>
            <a:r>
              <a:rPr lang="uk-UA" baseline="0" dirty="0" smtClean="0"/>
              <a:t> </a:t>
            </a:r>
            <a:r>
              <a:rPr lang="uk-UA" baseline="0" dirty="0" err="1" smtClean="0"/>
              <a:t>“Слово-речення-запитання-відповідь”</a:t>
            </a:r>
            <a:r>
              <a:rPr lang="uk-UA" baseline="0" dirty="0" smtClean="0"/>
              <a:t>,</a:t>
            </a:r>
          </a:p>
          <a:p>
            <a:r>
              <a:rPr lang="uk-UA" baseline="0" dirty="0" err="1" smtClean="0"/>
              <a:t>”Знайди</a:t>
            </a:r>
            <a:r>
              <a:rPr lang="uk-UA" baseline="0" dirty="0" smtClean="0"/>
              <a:t> </a:t>
            </a:r>
            <a:r>
              <a:rPr lang="uk-UA" baseline="0" dirty="0" err="1" smtClean="0"/>
              <a:t>помилку”</a:t>
            </a:r>
            <a:r>
              <a:rPr lang="uk-UA" baseline="0" dirty="0" smtClean="0"/>
              <a:t>, </a:t>
            </a:r>
            <a:r>
              <a:rPr lang="uk-UA" baseline="0" dirty="0" err="1" smtClean="0"/>
              <a:t>“Хто</a:t>
            </a:r>
            <a:r>
              <a:rPr lang="uk-UA" baseline="0" dirty="0" smtClean="0"/>
              <a:t> </a:t>
            </a:r>
            <a:r>
              <a:rPr lang="uk-UA" baseline="0" dirty="0" err="1" smtClean="0"/>
              <a:t>більше”</a:t>
            </a:r>
            <a:r>
              <a:rPr lang="uk-UA" baseline="0" dirty="0" smtClean="0"/>
              <a:t>, </a:t>
            </a:r>
            <a:r>
              <a:rPr lang="uk-UA" baseline="0" dirty="0" err="1" smtClean="0"/>
              <a:t>“Так-ні”</a:t>
            </a:r>
            <a:r>
              <a:rPr lang="uk-UA" baseline="0" dirty="0" smtClean="0"/>
              <a:t>,</a:t>
            </a:r>
          </a:p>
          <a:p>
            <a:r>
              <a:rPr lang="uk-UA" baseline="0" dirty="0" smtClean="0"/>
              <a:t> складання і розгадування кросвордів, ребусів, загадок.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CC4842-D5F0-439E-A916-C70726E20283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Плани на</a:t>
            </a:r>
            <a:r>
              <a:rPr lang="uk-UA" baseline="0" dirty="0" smtClean="0"/>
              <a:t> майбутнє</a:t>
            </a:r>
          </a:p>
          <a:p>
            <a:r>
              <a:rPr lang="uk-UA" baseline="0" dirty="0" smtClean="0"/>
              <a:t>Підвищувати свій професійний рівень і не зупинятись на досягнутому</a:t>
            </a:r>
          </a:p>
          <a:p>
            <a:r>
              <a:rPr lang="uk-UA" baseline="0" dirty="0" smtClean="0"/>
              <a:t>Продовжувати впроваджувати у навчально-виховний процес інноваційні технології навчання.</a:t>
            </a:r>
          </a:p>
          <a:p>
            <a:r>
              <a:rPr lang="uk-UA" baseline="0" dirty="0" smtClean="0"/>
              <a:t>Сприяти розвитку зацікавлених предметом учнів</a:t>
            </a:r>
          </a:p>
          <a:p>
            <a:r>
              <a:rPr lang="uk-UA" baseline="0" dirty="0" smtClean="0"/>
              <a:t>Особливу увагу приділяти обдарованим учням</a:t>
            </a:r>
          </a:p>
          <a:p>
            <a:r>
              <a:rPr lang="uk-UA" baseline="0" dirty="0" smtClean="0"/>
              <a:t>Підвищувати зацікавленість учнів до української мови та літератури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CC4842-D5F0-439E-A916-C70726E20283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Дякую</a:t>
            </a:r>
            <a:r>
              <a:rPr lang="uk-UA" baseline="0" dirty="0" smtClean="0"/>
              <a:t> за увагу!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CC4842-D5F0-439E-A916-C70726E20283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7EAF463A-BC7C-46EE-9F1E-7F377CCA4891}" type="datetimeFigureOut">
              <a:rPr lang="en-US" smtClean="0"/>
              <a:pPr/>
              <a:t>3/28/2016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3/28/2016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3/28/2016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3/28/2016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3/28/2016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3/28/2016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3/28/2016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3/28/2016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3/28/2016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3/28/2016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3/28/2016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3/28/2016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21" r:id="rId1"/>
    <p:sldLayoutId id="2147484322" r:id="rId2"/>
    <p:sldLayoutId id="2147484323" r:id="rId3"/>
    <p:sldLayoutId id="2147484324" r:id="rId4"/>
    <p:sldLayoutId id="2147484325" r:id="rId5"/>
    <p:sldLayoutId id="2147484326" r:id="rId6"/>
    <p:sldLayoutId id="2147484327" r:id="rId7"/>
    <p:sldLayoutId id="2147484328" r:id="rId8"/>
    <p:sldLayoutId id="2147484329" r:id="rId9"/>
    <p:sldLayoutId id="2147484330" r:id="rId10"/>
    <p:sldLayoutId id="214748433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2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.jpe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10" Type="http://schemas.openxmlformats.org/officeDocument/2006/relationships/image" Target="../media/image32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2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pedsovet.su/_ld/271/0930949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357290" y="3857628"/>
            <a:ext cx="6266524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800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Презентація</a:t>
            </a:r>
          </a:p>
          <a:p>
            <a:pPr algn="ctr"/>
            <a:r>
              <a:rPr lang="uk-UA" sz="2800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uk-UA" sz="2800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чителя української мови та літератури</a:t>
            </a:r>
          </a:p>
          <a:p>
            <a:pPr algn="ctr"/>
            <a:r>
              <a:rPr lang="uk-UA" sz="2800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Савчук О. І.</a:t>
            </a:r>
            <a:endParaRPr lang="ru-RU" sz="2800" dirty="0">
              <a:solidFill>
                <a:srgbClr val="99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285852" y="714356"/>
            <a:ext cx="6000792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Розвиток креативного</a:t>
            </a:r>
            <a:r>
              <a:rPr kumimoji="0" lang="uk-UA" sz="36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мислення  як засіб формування життєво компетентної та творчої особистості</a:t>
            </a:r>
            <a:endParaRPr kumimoji="0" lang="uk-UA" sz="36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edsovet.su/_ld/271/093094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4" descr="C:\Users\Ваня\Desktop\фотоо\SAM_7172.JPG"/>
          <p:cNvPicPr>
            <a:picLocks noChangeAspect="1" noChangeArrowheads="1"/>
          </p:cNvPicPr>
          <p:nvPr/>
        </p:nvPicPr>
        <p:blipFill>
          <a:blip r:embed="rId3" cstate="print"/>
          <a:srcRect l="15833" t="5723" r="5000" b="13750"/>
          <a:stretch>
            <a:fillRect/>
          </a:stretch>
        </p:blipFill>
        <p:spPr bwMode="auto">
          <a:xfrm>
            <a:off x="2414354" y="1143820"/>
            <a:ext cx="2229084" cy="17136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5" descr="D:\пісні  шкіл\школа\на сайт\фото\Фото0517.jpg"/>
          <p:cNvPicPr>
            <a:picLocks noChangeAspect="1" noChangeArrowheads="1"/>
          </p:cNvPicPr>
          <p:nvPr/>
        </p:nvPicPr>
        <p:blipFill>
          <a:blip r:embed="rId4" cstate="print"/>
          <a:srcRect l="17188" t="20833" r="9375"/>
          <a:stretch>
            <a:fillRect/>
          </a:stretch>
        </p:blipFill>
        <p:spPr bwMode="auto">
          <a:xfrm>
            <a:off x="4794415" y="1142984"/>
            <a:ext cx="1920725" cy="1714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http://mykhailivka-nvk.at.ua/img/foto0584.jpg"/>
          <p:cNvPicPr/>
          <p:nvPr/>
        </p:nvPicPr>
        <p:blipFill>
          <a:blip r:embed="rId5" cstate="print"/>
          <a:srcRect l="3571" t="11905" r="25000"/>
          <a:stretch>
            <a:fillRect/>
          </a:stretch>
        </p:blipFill>
        <p:spPr bwMode="auto">
          <a:xfrm>
            <a:off x="6858016" y="1142984"/>
            <a:ext cx="2071702" cy="1714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2" descr="G:\на сайт учит\фотоо\SAM_7170.JPG"/>
          <p:cNvPicPr>
            <a:picLocks noChangeAspect="1" noChangeArrowheads="1"/>
          </p:cNvPicPr>
          <p:nvPr/>
        </p:nvPicPr>
        <p:blipFill>
          <a:blip r:embed="rId6" cstate="print"/>
          <a:srcRect r="13793"/>
          <a:stretch>
            <a:fillRect/>
          </a:stretch>
        </p:blipFill>
        <p:spPr bwMode="auto">
          <a:xfrm>
            <a:off x="214282" y="1142984"/>
            <a:ext cx="2103290" cy="17604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Скругленный прямоугольник 7"/>
          <p:cNvSpPr/>
          <p:nvPr/>
        </p:nvSpPr>
        <p:spPr>
          <a:xfrm>
            <a:off x="2071670" y="3571876"/>
            <a:ext cx="2000264" cy="533400"/>
          </a:xfrm>
          <a:prstGeom prst="roundRect">
            <a:avLst/>
          </a:prstGeom>
          <a:solidFill>
            <a:srgbClr val="FEE4E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err="1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“Сенкан”</a:t>
            </a:r>
            <a:endParaRPr lang="ru-RU" sz="2400" b="1" dirty="0">
              <a:solidFill>
                <a:srgbClr val="99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G:\Одарка\SAM_725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20" y="4286256"/>
            <a:ext cx="2541355" cy="1928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2" descr="G:\Одарка\SAM_7263.JPG"/>
          <p:cNvPicPr>
            <a:picLocks noChangeAspect="1" noChangeArrowheads="1"/>
          </p:cNvPicPr>
          <p:nvPr/>
        </p:nvPicPr>
        <p:blipFill>
          <a:blip r:embed="rId8" cstate="print"/>
          <a:srcRect t="10949" r="18248"/>
          <a:stretch>
            <a:fillRect/>
          </a:stretch>
        </p:blipFill>
        <p:spPr bwMode="auto">
          <a:xfrm>
            <a:off x="3143240" y="4286256"/>
            <a:ext cx="2357291" cy="1928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2" descr="C:\Users\Ваня\Desktop\фотоо\SAM_7168.JPG"/>
          <p:cNvPicPr>
            <a:picLocks noChangeAspect="1" noChangeArrowheads="1"/>
          </p:cNvPicPr>
          <p:nvPr/>
        </p:nvPicPr>
        <p:blipFill>
          <a:blip r:embed="rId9" cstate="print"/>
          <a:srcRect l="50000" t="10714" r="7143"/>
          <a:stretch>
            <a:fillRect/>
          </a:stretch>
        </p:blipFill>
        <p:spPr bwMode="auto">
          <a:xfrm>
            <a:off x="6143636" y="4286256"/>
            <a:ext cx="2286016" cy="19269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6000760" y="3571876"/>
            <a:ext cx="2500330" cy="533400"/>
          </a:xfrm>
          <a:prstGeom prst="roundRect">
            <a:avLst/>
          </a:prstGeom>
          <a:solidFill>
            <a:srgbClr val="FEE4E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«Кола Венна»</a:t>
            </a:r>
            <a:endParaRPr lang="ru-RU" sz="2400" b="1" dirty="0">
              <a:solidFill>
                <a:srgbClr val="99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000232" y="214290"/>
            <a:ext cx="4800600" cy="609600"/>
          </a:xfrm>
          <a:prstGeom prst="rect">
            <a:avLst/>
          </a:prstGeom>
          <a:solidFill>
            <a:srgbClr val="FEE4E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err="1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“Асоціативне</a:t>
            </a:r>
            <a:r>
              <a:rPr lang="uk-UA" sz="2800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b="1" dirty="0" err="1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гронування”</a:t>
            </a:r>
            <a:endParaRPr lang="ru-RU" sz="2800" b="1" dirty="0">
              <a:solidFill>
                <a:srgbClr val="99003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http://pedsovet.su/_ld/271/0930949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457200"/>
            <a:ext cx="9144000" cy="73152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071670" y="-353943"/>
            <a:ext cx="476277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b="1" dirty="0" smtClean="0">
                <a:solidFill>
                  <a:srgbClr val="990033"/>
                </a:solidFill>
              </a:rPr>
              <a:t>Проектна технологія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1000108"/>
            <a:ext cx="26432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dirty="0" smtClean="0">
                <a:solidFill>
                  <a:srgbClr val="C00000"/>
                </a:solidFill>
              </a:rPr>
              <a:t>Методи: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42844" y="1643050"/>
            <a:ext cx="2571768" cy="1428760"/>
          </a:xfrm>
          <a:prstGeom prst="rect">
            <a:avLst/>
          </a:prstGeom>
          <a:solidFill>
            <a:srgbClr val="F9ECE9"/>
          </a:solidFill>
          <a:ln>
            <a:solidFill>
              <a:srgbClr val="99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uk-UA" dirty="0" smtClean="0"/>
          </a:p>
          <a:p>
            <a:pPr>
              <a:buFontTx/>
              <a:buChar char="-"/>
            </a:pPr>
            <a:r>
              <a:rPr lang="uk-UA" sz="2400" b="1" dirty="0" smtClean="0">
                <a:solidFill>
                  <a:srgbClr val="990033"/>
                </a:solidFill>
              </a:rPr>
              <a:t>дослідницький;</a:t>
            </a:r>
          </a:p>
          <a:p>
            <a:pPr>
              <a:buFontTx/>
              <a:buChar char="-"/>
            </a:pPr>
            <a:r>
              <a:rPr lang="uk-UA" sz="2400" b="1" dirty="0" smtClean="0">
                <a:solidFill>
                  <a:srgbClr val="990033"/>
                </a:solidFill>
              </a:rPr>
              <a:t> творчий;</a:t>
            </a:r>
          </a:p>
          <a:p>
            <a:r>
              <a:rPr lang="uk-UA" sz="2400" b="1" dirty="0" smtClean="0">
                <a:solidFill>
                  <a:srgbClr val="990033"/>
                </a:solidFill>
              </a:rPr>
              <a:t>- рольово-ігровий</a:t>
            </a:r>
            <a:endParaRPr lang="ru-RU" sz="2400" b="1" dirty="0">
              <a:solidFill>
                <a:srgbClr val="990033"/>
              </a:solidFill>
            </a:endParaRPr>
          </a:p>
        </p:txBody>
      </p:sp>
      <p:pic>
        <p:nvPicPr>
          <p:cNvPr id="6" name="Рисунок 5" descr="http://mykhailivka-nvk.at.ua/img/IMG_0019.jpg"/>
          <p:cNvPicPr/>
          <p:nvPr/>
        </p:nvPicPr>
        <p:blipFill>
          <a:blip r:embed="rId4" cstate="print"/>
          <a:srcRect l="17932" t="8952" r="26911" b="12373"/>
          <a:stretch>
            <a:fillRect/>
          </a:stretch>
        </p:blipFill>
        <p:spPr bwMode="auto">
          <a:xfrm>
            <a:off x="3214678" y="571480"/>
            <a:ext cx="2376510" cy="17764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7030A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Рисунок 6" descr="http://mykhailivka-nvk.at.ua/img/foto0577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3214686"/>
            <a:ext cx="2071702" cy="17859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Picture 2" descr="G:\одарка ів\SAM_7219.JPG"/>
          <p:cNvPicPr>
            <a:picLocks noChangeAspect="1" noChangeArrowheads="1"/>
          </p:cNvPicPr>
          <p:nvPr/>
        </p:nvPicPr>
        <p:blipFill>
          <a:blip r:embed="rId6" cstate="print"/>
          <a:srcRect r="-3226" b="8065"/>
          <a:stretch>
            <a:fillRect/>
          </a:stretch>
        </p:blipFill>
        <p:spPr bwMode="auto">
          <a:xfrm>
            <a:off x="3071802" y="2714620"/>
            <a:ext cx="2062257" cy="16279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AutoShape 2" descr="data:image/jpeg;base64,/9j/4AAQSkZJRgABAQAAAQABAAD/2wCEAAkGBhQQEBIUEhQVFRQWGRQWFxUUGBoWFxQUFxUVFxQUFBQXHCYeFxojGhUVHy8gIycpLCwsFh4xNTAqNSYrLCkBCQoKDgwOGg8PGi0cHhwtMCwpLCkuLCkpLCwpNSwsLCwsKSw0KSwpKSksLCwpLCksLCksLCkpKSkpLCksLCkpKf/AABEIAMoA+QMBIgACEQEDEQH/xAAcAAEAAgIDAQAAAAAAAAAAAAAABggFBwECBAP/xABQEAABAgIEBQ0NBQUIAwAAAAABAAIDEQQFITEGBxJBURMXUlRhcYGRkpOh0dIUIiMlMkJTc7Gys8HiFTM1cvAkYnSi4TRDY4KDwtPxo6TD/8QAGQEBAQADAQAAAAAAAAAAAAAAAAQBAgMF/8QAKREBAAIABQMEAgIDAAAAAAAAAAECAxESE1EhMTIEFEFhIkJDkTNxgf/aAAwDAQACEQMRAD8A3iiIgIiICItU4d44HQohg1fkPcwnVIjhlNLheyGAbZZ3XfMzETPZtZFXY47q02MLmvqQY7a00Qua+pYzh02rLEoq7a9da6IXNfUudeutNELmvqTODassQirxr11pohc19Sa9VaaIXNfUmcG1ZYdFXnXprTRC5r6lxr01p/hc19SZwbVlh0VetemtNELmh20OOmtNELmh2kzg2rLCoq869dZ6IXNfUuwx11nsYfNfUmcG1ZYRFXw47az2MLmvrTXtrPYw+a+tM4NqywaKvzcd1ZZ2Qua+tcjHbWWwhc39aZwbVlgEWgNe2sdhC5o9tdte2sdhC5o/8iZwbVm/UWhGY7Kw2EHmj/yKVYFY3XRooh04Mh5ZAZEaC0NdsYgJMgczv0MtZw7Q2iiIjQREQEREBERAXBKOdITK0vjFxlOpbjQ6CTqZOS+K2+LmLIZzQ9LvO3rzatZtOUPtjHxnOjudQ6AZttbFjNvebjDhHY6XZ7rvKjlT0BlCaS4TjmwTExCnoGd9991s7blBqxtCAF8fohgZvzTPBLSSF8aZWLIDTEiSnaZZ3Fcb3+IXYeHEQ8VKpDYb8l7QDYbQLQbiP1mK+fd8I35PB81GKypEWlxDEt3JA2NG9vrx9xRP1NcdqOXbdmPhMm1jD3M2YL6OrKHmlPeHUoV3DE3Vw2hRP1NNqOWd2eE4ZWkLPLiC7GtIeaXE32qDCgxN3iK57gi7vSsbMcm9PCcOrOERm4guorCHmLeIHoUJ7iibvEV27gi7vEVnZjk3p4TZ1ZM0s5I61yKxhjYn/KFChVsXd4j1IKsi7vSm1HJvTwmrqwh5iOILt9owv3Z7wUH+zou7xHqXYVZF3eIptRyb08JuKwhytyOIWcC5+0If7vEoP9lxdJ6UNVxdJ6U2o5N6eE4bWEP93iQVhDttG5YAoQKri6TxFciqYunoPUm1HJvTwmkWsGaG75l/2uYVPZpaoX9kRtJ6Vz9ixt3gBWduOWu7PCavp7M2STvcSytLqtlNhNMPJbFY2W48C4b8h7OHV1Io8WAQ4z6t9SrBzCKcrZEdG6E0zTrBFov0lsbF3jGMFzaHTTIA5EOK7zDcIcQnzdDs1x3NuLRFYVaynQ8oSbHaN4RBo31msXeMZ0BzaHTSQ0SbDiuPkaIcQ7HQ7NcbLqKX1I8XB09YbdRJot0wiIgLrEiBoJJAAtJNgAF5JSJEDQSSAACSTYABeSVozGFjGfWTzRKHldzk5LntmDSDOVkrRDnyvYbVrNpfXGFjJfT3miUGeozyXxG3xzORa2Vup+8sTV9WtojJg5UWXfEebmk055abhu3rih0AUNuSwzikScWy7ydkmnNLcXnrOsRRmTcZuI70buycPYFwvfPpC/Dw4rHV86dWLYDC95m42gezgUXgQI1OjXEk3NuAGk6Bbfu6TbzRaLFpsYWEk3DMBdM6BaN2ZAEyQDPMF8GnR3mjUQyaJd0UrMM2RDIvN4ABstt8py1iPiO7N7ZQ+FT4OmI40aiXylSKTbJgnayHuzF3zmW5oYp37ej8kdpbPqbByFRILYUJuS0cbjnc45yVkmUEaFRGHWI69UlsSWn9aV23o/JHaXbWlft6PyR2luHuRuhc9yN0LOmnDXcnlpzWkdt6PyR2lzrSO29H5I7S3F3I3QncrdCaacG5PLT2tI7b0fkjtJrSO29H5I7S3F3K3QncrdCaacG5PLT2tG7b0fkjtIcUjtvR+T9S3D3M3QnczdCaacG5PLT+tI/b0fk/UgxSv29H5P1LcHczdC57nboTTTg3J5af1p37ej8n6lzrSv29H5P1Lb/c7dCdzt0Jppwbs8tQa00Tb8fk/WgxTxNvx+T9a2/3O3QmoDQmmnBuW5aiGKmLt+PyfrXwpOLGM0EinxuL61uPuduhfOLQmkXJppwbk8q30iA6G80SnzIcTqNJdM5BJudsmE3i8Zrb4pW1UxaFGIIIlIg3iRuIIsc05jnVk8KMB4VLhlj27xzg6QtRVlVrqM7uKnfd29z0g25M/Mcc7Cc14Nt/lcr009Y7O9L59GOwdwjypWyIzaDpClVZVWynsymACOBmlKJwaf1v6xraqYlCjaJWgi0SNxBFhaRcc6kmDuEk5WycL5ZjpC4TGnrHZVExaMpbBxc4xHUdwodNJDQQ2HEffDNwhxDsdDs1xsu28tDVpVrKdDymSEdo4HiWfdks3i5xiugOFDppIaO9hxXf3ZuEOIdjodmuNl1NL6oRYuFl1ht5ERbpmPr8yotI9VF+G5VSwPpb2RpMcRMEGRzEdCtVhK6VDpPqY3w3KqGCn9oG8VpieKn0/kmFKjmAwxPKMpielReiUSLTo+lxttua2y10s1oEhaSQACSApJXB/ZXbgHSJrA4Mu+8P+BSfcb1rjXpXNVaeqb4MYNPpTjRqKZQxLuilabxkQ5G+UxYZCZAPlOfumpKkhUOC2FBaGsbxk53OOclebBKr2QaFR2w2hoMOG4gZ3OY0uJ0kkrNtaqa1isIb3zka1dkRHIREQEREBERAREQEREBERAREQEREHV7JqN4V4KQqbBdDitmDcc7TpCky6vZNZiWYlXKtKudRndxU61loo9IMzkzPkPN5YTmvB3fKhVb1REoUYg2St02G0EEWOaRcReFYnGJUkOPAc2I2YtIOcGV4K0bWEZz6uhZZLi3VmgutIaHtAE75dZ0lcrU0z07SrpeZj/TJYMVu6IBZLdOYi2wXnoXpw1cdUa4yyjIEgSyrRfptnesVgWybBuF3sP8ARZTDe9luj3rVwr0vlCqetM5b5wLdOrqEf8CD7jVmlg8Bj4soXqIXuBZxVvKnuxGFjpUGl+oj/Ceqp4LHw/AVanDJ0qBTPUUj4T1VfBX747x9i54nio9P5JjhG2VHJ0gez+qjuDQsi+ppPuMUgwjf+zuH7rfmPko9g6TKNLNCj8UmT6JrhHirv3WiwfH7LR/VQvhtWSWOqL+zUf1UL4bVkVY8yRERYYEREBERAREQEREBERAREQEREBERAREQR3DJngTvH2KvFLb4sZ+elD+aFL5qxWGA8AeFV4pX4Y31tK9sJa4n6qML5c4EDvQd13SP6LI4aS7wg6DxkfKXGsdgMe9G+fdcsphuAAyzQOkdSmj/ACLv0bywBPiyheph+6s+o7i9dOq6F6pikSreVPdgcOXSq6mfw9I+E9VcwT+/4CrP4fulVtN/h4/wnKr+CxlGP5SueL4qfT+SWV6T3KZ7szvXe8sJgyO8j+ojf7Qs9hG39lO80nhb/RYLBvyI/qIvSWrhHj/Sq60NSjwED1cP3Gr3rxVSPAwvVw/cC9qseZIiIsMCIiAiIgIiICIiAiIgIiICIiAiIgIiIMDhd9yVXik/hY9dSvbCViMLfuSq70keLB6+lf8AzWuJ+qjC+XTAacuH5Gay+GzJNh78/wCYlYzAF0mz/e+RWTw0nqUEm+TT0D5zUv8AIv8A0btxcHxVQvVD2lSRRrFt+FUP1Y95ykqseTbujWMQ+LKb/Dx/huVY8Fh4U7xVmcZB8V031Eb3Cqz4KjwrpbEkLni+Kn0/dLsJHfshNl0uAAyWBwdHg6R6h5/nCz2FLcmiS4OhYLB22HSD/gO6Yslwr4/9hVid1pKsHgoX5Ge6F615au+6h/kZ7oXqVjzJERFhgREQEREBERAREQEREBERAREQEREBERBg8LPuSq8UgeLP9elexisRhX9yVXqL+Gn+IpPsatcTtVRhfLy4Envf80+IE/JZ3Ddvg4O8LDwKPYEmfejOT0hSHDd+VDhndPEHyHyUv8i6PBufFr+FUT8h99ykyi+LI+KaJ+Q/EepQrHlW7yiuMw+K6b6iJ7qrXgifDHed7D1KyONA+Kqb6l/sVbsEvvXflcueL4qfT+SV4Vj9mdPSZcImsHg66UKk7sED/wA39OlZvCx06Kdwy6FhsGWzhUv1TOmOuFfH+lWJ3WloQ7xn5W+wL0Lz0PyW/lb7AvQrJeZIiIsMCIiAiIgIiICIiAiIgIiICIiAiIgIiIMJhV9yq9vHi1/8TSPdVhcKfuSq+OHi2L/FR/cK1xO0KMJ4MBTIz0H5FZ/DaJ3jb7CL+P5hR/AUTMjpCkWHcPwbc05dKl/kXR4Nw4rz4pon5X/FiKVKKYrPwiib0T40RStWPKt3lEMah8VU31R9rVXHBH7x+91qxeNg+Kab6v8A3NVdMETJ8Q/u/NcsbxU+m8knwrEqKfzH5LE4Mu8FSfVwx/7E1lMLHfsv+Z3Q4BY7BdgdDpJvIhwzZabI03GQvAYHHeBXKPH+lN+60VEHet3h7AvuvLV1IbEhsexwcxzQWuaZgiV4K9Srl5siIiwwIiICIiAiIgIiICIiAiIgIiICIiAiIgwuFP3JVfR+HRv4qN8Ny37hdSWsgnKIAFpJzDStD6kRVsVxBAfSYrmEiQe0wz3zZ3i60aQtcTtCjCYjAI9/w/JSfD4eCYeDikfmohgaTlWWEkCalmGzp0eGdNvDYD7FLMfmurP4Nv4rDOqKLvRPjRFK1EcVH4RRv9X40RS5WPKt3QzG1+E0z1Y99irZg5TWw3uyvOkBxhW7rOr2R4T4cRoexwLXNcJhwN4IVZcZWLh9WRTEh5TqM89668wyf7uIfY7PvrW9dUOuFfTLOPhQ6WzIeQAbjmaeDgUMpECNQKRMEte02EXPF/VxAiRX1qCupkNdmlptldLdUtpDGUuEGP8A8jtidDtzRoUtbaZ027L5rF41QzuLzGAIQyhMwCZxoItNHcb40IC9hvc0aC4SkQ3dNHpDYjGvY4Oa4AtcDMEG4gqosSHGoFIDmza5pmCLnic8290TFoW1cXmMEQmzt7nJ8LCF9Fdniw2i+EbSWi60gATDe9Z09J7fCPEw8+sN0oukGM17WuaQ5rgCCDMEG4gruuqYREQEREBERAREQEREBERAREQEREBfGlUpsNpc4gAAkk2AAXklKTSWw2lziAACSTYABeSVqXCrCb7QBcXFlXsJFlj6Y8XMYD/d5yTZK0zsBxMxEZy3pWbS+eFNfCnziPJbQWGTRc6lvFsmj0fRK02SnAK6rqLWEYMZIMaMkBvkMYPNaNG7eTaldVxFrCNkQ5BoAaA3yYbB5jdI0m9xWbquqWQAGtEznOeee3oXC1svynuuph/DzVXUTYBGR5Uxu5Tswl1LvhtSA2HDhvc0O0AzvFomvZXVeQ6DDmCHRnCQl5k8w0H9b2OwFwGj1vSTEikthNPfxD5mfU4YNhiEcDQZnMDrSs2nOW+JaKRk3Liq/CoG/G+NEUuXlqyrYdGhMhQWhkNgk1o9pN5JMySbSSV6lU8yesi8FbVTDpEJ8OIwPY8FrmutBBzFe9EYVYxjYuYlVxcuHlOozj3j87D6OIdOg55aZhY+pK8nJpsdnt8rqKtRW9UQ6TCfDisD2PBa5rriD+r8yrNjGxdRaqjZbMp9Gee8iZ2G/U4krnaD5wGmYGl6RaFOFizVmI8FtKh5EXMO9dnac0lES2NQKQHNscLjme39ZuEL11FXheclxk6Vn72lSKlUdlJhhsQyPmm6RF1uYKetsvxsstWLRqqk2AWMhsBlgc6jny4LbYlHefOhN86G43tF14kJgTUY26J6OlcyetV0pNWRYT3NDSTnIMpjgPGvj3NH2DuN3Wuucx0zT7UW6rIa7lE9HSuZPWuddqiejpXMnrVcBAjbF/KPWhhRti/lO601W+mNiqyGuzRPR0rmT1oMbNE9HSeZPWq4ajGztfyndaCFF2LuU7pmU1W+mdiqyGuxRNhSeZPWuBjZomwpPMnrVdBAjejfyndaahG9G/lO4r012+jYqsZrsUT0dJ5k9aa69E9HSeZPWq56hG9G/lO7S7CBG2ETlO6012+jYhYsY1qL6Ok8yetc66lF9HSeZPWq5iFG9HE4HO61zkRtg/hcetY12+jYqsXrqUX0dJ5k9a7a6NF9HSeZPWq6jV9hE5TlyRG9HE4XHrTXb6Niv2sQMaVF9HSeZPWuRjQo3o6TzJ61Xbw+wicp3Wk4+wict3aTXb6Niv2sTro0X0dJ5k9a5djNo8vuqVzJ61XMiNsInKPWuQ6NsInKPWs6rcwxsQ27hNhIablOjB8GgsdLU3d7FpcQAOyCPNYM4O+bJB2ua4riLWEUMhgNY3vWhtjWMn5LdzSTaSsYyHHikQ5PAcfOJO/fdYOgKXVVVjYIENlrje4Xk7i1tbL8pdaU+IdqqqtsABjPKPlHPPRNcV9XTKIyy2IcwzSuHH1aV2r+u2UKHIEGKbpXt3t3d4lj8A8BI9b0gxIhLYTSNUibGweDhzsMQjgaDM5gdKUm85y6YmJFIyhzgHgHHrakGJFJbCaRqkTY59ThzsMQjgaDM2yBsVVlVw6NCZCgsDIbBJrR0km8km0k2klKrquHRoLIMFgZDYJNaOkk3kk2km0kr1KuIyeba82nORERGgiIgLw1tVEOkwnworA9jxkua64j9WzvBAK9yIKs4yMXEWqY2WzKfRnnwcTOw36nEIudoPnAaZgeOpK/ypNebRpz/rOrTVpVUOkwnwozA+G8ZLmuuI+Rzgi0EAhV3wtxJUyj0lwocN1IgOtY4Foc0bCICR3w0iwi2y0DnfDiynCxtLzPrRuYz03TK+rq0bZaN24ZsyxGtTWu1InGztLjWrrXakTjZ2lx2J5U+5jhlmViCLZWCQuM920Xr6intIzb4I4LwsJrWVptSLxs7S51rq12pF42dpNieWfc14Zk01pB74cGa3iX1hUxuyA3L/ksDrX1rtSLxs7Sa19a7Ui8be0sbE8nua8JcKyhkCZnxDczhdmVqzS2czK66W8ohrYVrtWLxt7Sa2Na7Vjcbe0tfbTyz7qExbWUPKFoFlug9XEuftFmll94kc2iW+odrZVrtWLxt7Sa2VbbVjcbe0ntp5Z91HCZCsYZcLWgSzy4pSmuzqwhgjySJ5pWWb01DBiyrbasbjb2lzrZVttWNxt7ae2nk91XhNXVmwmYyBeDPoMhejqzgm/J3J6RoElCdbGtdqxuNvaXOtjWu1Y3G3tp7aeT3VeEzFZQp+aNwCQ3pykvn9owzOQYN2fFMSt41ENbCttqxuNvbTWurXasb+XtrPtp5Pc1SyJT4Vgs3SP1NeWLT4YByXNO4f8Aqaj2tbWu1Y3GztprV1rtWN/J21mPTzy19zVm4lYNItyJ2Wiwg6RwrtT8I4VFgBzCHRIgzebfNo0SM5rBa1Va7Vi/ydtSDA7EzS41IApcN8GE21z3Fs5Z2QmgnvzpNgFtpkDvGDy1n1EfDyYBYBRq3pBixSWwmnwkTY59ThzsMQjgbOZtkDYurKsh0aEyFBYGQ2CTWjNunSSbSTaSUqyrIdGhMhQWBkNgk1ouA+ZJtJNpJmvUqIjJBa02nORERGoiIgIiICIiAuC1cog66mE1MLsiDpqQTUgu6IOmpBNSC7og6akE1ILuiDpqQTUgu6IOmphc6mF2RB11MJqYXZEHXUwmQF2RBxkpkrlEHElyiICIiAiIgIiI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" name="Picture 2" descr="D:\Users\вита\Desktop\школа фото\DSCN0528.JPG"/>
          <p:cNvPicPr>
            <a:picLocks noChangeAspect="1" noChangeArrowheads="1"/>
          </p:cNvPicPr>
          <p:nvPr/>
        </p:nvPicPr>
        <p:blipFill>
          <a:blip r:embed="rId7" cstate="print">
            <a:extLst/>
          </a:blip>
          <a:srcRect/>
          <a:stretch>
            <a:fillRect/>
          </a:stretch>
        </p:blipFill>
        <p:spPr bwMode="auto">
          <a:xfrm>
            <a:off x="6500826" y="428604"/>
            <a:ext cx="2313798" cy="15716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4" name="Picture 22" descr="D:\Users\вита\Desktop\школа фото\DSCN0535.JPG"/>
          <p:cNvPicPr>
            <a:picLocks noChangeAspect="1" noChangeArrowheads="1"/>
          </p:cNvPicPr>
          <p:nvPr/>
        </p:nvPicPr>
        <p:blipFill>
          <a:blip r:embed="rId8" cstate="print">
            <a:extLst/>
          </a:blip>
          <a:srcRect/>
          <a:stretch>
            <a:fillRect/>
          </a:stretch>
        </p:blipFill>
        <p:spPr>
          <a:xfrm>
            <a:off x="6000760" y="2285992"/>
            <a:ext cx="1767522" cy="15674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5" name="Picture 3" descr="D:\пісні  шкіл\школа\на сайт\фот\Фото0514.jpg"/>
          <p:cNvPicPr>
            <a:picLocks noChangeAspect="1" noChangeArrowheads="1"/>
          </p:cNvPicPr>
          <p:nvPr/>
        </p:nvPicPr>
        <p:blipFill>
          <a:blip r:embed="rId9" cstate="print"/>
          <a:srcRect l="3125" t="31250" r="3125"/>
          <a:stretch>
            <a:fillRect/>
          </a:stretch>
        </p:blipFill>
        <p:spPr bwMode="auto">
          <a:xfrm>
            <a:off x="4572000" y="4500570"/>
            <a:ext cx="1678795" cy="15668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Прямоугольник 17"/>
          <p:cNvSpPr/>
          <p:nvPr/>
        </p:nvSpPr>
        <p:spPr>
          <a:xfrm>
            <a:off x="6357950" y="4429132"/>
            <a:ext cx="2571768" cy="2000240"/>
          </a:xfrm>
          <a:prstGeom prst="rect">
            <a:avLst/>
          </a:prstGeom>
          <a:solidFill>
            <a:srgbClr val="F9ECE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Tx/>
              <a:buChar char="-"/>
            </a:pPr>
            <a:r>
              <a:rPr lang="uk-UA" sz="2400" b="1" dirty="0" smtClean="0">
                <a:solidFill>
                  <a:srgbClr val="990033"/>
                </a:solidFill>
              </a:rPr>
              <a:t> індивідуальна;</a:t>
            </a:r>
          </a:p>
          <a:p>
            <a:pPr>
              <a:buFontTx/>
              <a:buChar char="-"/>
            </a:pPr>
            <a:r>
              <a:rPr lang="uk-UA" sz="2400" b="1" dirty="0" smtClean="0">
                <a:solidFill>
                  <a:srgbClr val="990033"/>
                </a:solidFill>
              </a:rPr>
              <a:t> парна;</a:t>
            </a:r>
          </a:p>
          <a:p>
            <a:pPr>
              <a:buFontTx/>
              <a:buChar char="-"/>
            </a:pPr>
            <a:r>
              <a:rPr lang="uk-UA" sz="2400" b="1" dirty="0" smtClean="0">
                <a:solidFill>
                  <a:srgbClr val="990033"/>
                </a:solidFill>
              </a:rPr>
              <a:t> групова;</a:t>
            </a:r>
          </a:p>
          <a:p>
            <a:pPr>
              <a:buFontTx/>
              <a:buChar char="-"/>
            </a:pPr>
            <a:r>
              <a:rPr lang="uk-UA" sz="2400" b="1" dirty="0" smtClean="0">
                <a:solidFill>
                  <a:srgbClr val="990033"/>
                </a:solidFill>
              </a:rPr>
              <a:t> колективна</a:t>
            </a:r>
            <a:endParaRPr lang="ru-RU" sz="2400" b="1" dirty="0">
              <a:solidFill>
                <a:srgbClr val="990033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224803" y="3929066"/>
            <a:ext cx="29191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uk-UA" sz="3200" b="1" dirty="0" smtClean="0">
                <a:solidFill>
                  <a:srgbClr val="C00000"/>
                </a:solidFill>
              </a:rPr>
              <a:t>Форми роботи:</a:t>
            </a:r>
          </a:p>
        </p:txBody>
      </p:sp>
      <p:pic>
        <p:nvPicPr>
          <p:cNvPr id="20" name="Рисунок 19" descr="http://mykhailivka-nvk.at.ua/img/DSCF6798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143108" y="5072074"/>
            <a:ext cx="2000264" cy="16430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pedsovet.su/_ld/271/0930949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73152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571604" y="0"/>
            <a:ext cx="598426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b="1" dirty="0" smtClean="0">
                <a:solidFill>
                  <a:srgbClr val="990033"/>
                </a:solidFill>
              </a:rPr>
              <a:t>Ігрові технології навчання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714356"/>
            <a:ext cx="49309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dirty="0" smtClean="0">
                <a:solidFill>
                  <a:srgbClr val="C00000"/>
                </a:solidFill>
              </a:rPr>
              <a:t>Види педагогічних ігор: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1428736"/>
            <a:ext cx="4214842" cy="2000264"/>
          </a:xfrm>
          <a:prstGeom prst="rect">
            <a:avLst/>
          </a:prstGeom>
          <a:solidFill>
            <a:srgbClr val="F9ECE9"/>
          </a:solidFill>
          <a:ln>
            <a:solidFill>
              <a:srgbClr val="99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Tx/>
              <a:buChar char="-"/>
            </a:pPr>
            <a:r>
              <a:rPr lang="uk-UA" sz="2000" b="1" dirty="0" smtClean="0">
                <a:solidFill>
                  <a:srgbClr val="990033"/>
                </a:solidFill>
              </a:rPr>
              <a:t>навчальні, тренувальні,</a:t>
            </a:r>
          </a:p>
          <a:p>
            <a:r>
              <a:rPr lang="uk-UA" sz="2000" b="1" dirty="0" smtClean="0">
                <a:solidFill>
                  <a:srgbClr val="990033"/>
                </a:solidFill>
              </a:rPr>
              <a:t> контролюючі й узагальнюючі;</a:t>
            </a:r>
          </a:p>
          <a:p>
            <a:pPr>
              <a:buFontTx/>
              <a:buChar char="-"/>
            </a:pPr>
            <a:r>
              <a:rPr lang="uk-UA" sz="2000" b="1" dirty="0" smtClean="0">
                <a:solidFill>
                  <a:srgbClr val="990033"/>
                </a:solidFill>
              </a:rPr>
              <a:t>пізнавальні, виховні, розвивальні;</a:t>
            </a:r>
          </a:p>
          <a:p>
            <a:pPr>
              <a:buFontTx/>
              <a:buChar char="-"/>
            </a:pPr>
            <a:r>
              <a:rPr lang="uk-UA" sz="2000" b="1" dirty="0" smtClean="0">
                <a:solidFill>
                  <a:srgbClr val="990033"/>
                </a:solidFill>
              </a:rPr>
              <a:t>репродуктивні, продуктивні,творчі;</a:t>
            </a:r>
          </a:p>
          <a:p>
            <a:pPr>
              <a:buFontTx/>
              <a:buChar char="-"/>
            </a:pPr>
            <a:r>
              <a:rPr lang="uk-UA" sz="2000" b="1" dirty="0" smtClean="0">
                <a:solidFill>
                  <a:srgbClr val="990033"/>
                </a:solidFill>
              </a:rPr>
              <a:t> комунікативні</a:t>
            </a:r>
            <a:endParaRPr lang="ru-RU" sz="2000" b="1" dirty="0">
              <a:solidFill>
                <a:srgbClr val="990033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429256" y="4143380"/>
            <a:ext cx="3357586" cy="2286016"/>
          </a:xfrm>
          <a:prstGeom prst="rect">
            <a:avLst/>
          </a:prstGeom>
          <a:solidFill>
            <a:srgbClr val="F9ECE9"/>
          </a:solidFill>
          <a:ln>
            <a:solidFill>
              <a:srgbClr val="99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200" b="1" dirty="0" smtClean="0">
                <a:solidFill>
                  <a:srgbClr val="C00000"/>
                </a:solidFill>
              </a:rPr>
              <a:t>Ігри: </a:t>
            </a:r>
            <a:r>
              <a:rPr lang="uk-UA" sz="2000" b="1" dirty="0" err="1" smtClean="0">
                <a:solidFill>
                  <a:srgbClr val="990033"/>
                </a:solidFill>
              </a:rPr>
              <a:t>“Слово-речення-запитання-відповідь”</a:t>
            </a:r>
            <a:r>
              <a:rPr lang="uk-UA" sz="2000" b="1" dirty="0" smtClean="0">
                <a:solidFill>
                  <a:srgbClr val="990033"/>
                </a:solidFill>
              </a:rPr>
              <a:t>,</a:t>
            </a:r>
          </a:p>
          <a:p>
            <a:r>
              <a:rPr lang="uk-UA" sz="2000" b="1" dirty="0" err="1" smtClean="0">
                <a:solidFill>
                  <a:srgbClr val="990033"/>
                </a:solidFill>
              </a:rPr>
              <a:t>”Знайди</a:t>
            </a:r>
            <a:r>
              <a:rPr lang="uk-UA" sz="2000" b="1" dirty="0" smtClean="0">
                <a:solidFill>
                  <a:srgbClr val="990033"/>
                </a:solidFill>
              </a:rPr>
              <a:t> </a:t>
            </a:r>
            <a:r>
              <a:rPr lang="uk-UA" sz="2000" b="1" dirty="0" err="1" smtClean="0">
                <a:solidFill>
                  <a:srgbClr val="990033"/>
                </a:solidFill>
              </a:rPr>
              <a:t>помилку”</a:t>
            </a:r>
            <a:r>
              <a:rPr lang="uk-UA" sz="2000" b="1" dirty="0" smtClean="0">
                <a:solidFill>
                  <a:srgbClr val="990033"/>
                </a:solidFill>
              </a:rPr>
              <a:t>, </a:t>
            </a:r>
            <a:r>
              <a:rPr lang="uk-UA" sz="2000" b="1" dirty="0" err="1" smtClean="0">
                <a:solidFill>
                  <a:srgbClr val="990033"/>
                </a:solidFill>
              </a:rPr>
              <a:t>“Так-ні”</a:t>
            </a:r>
            <a:r>
              <a:rPr lang="uk-UA" sz="2000" b="1" dirty="0" smtClean="0">
                <a:solidFill>
                  <a:srgbClr val="990033"/>
                </a:solidFill>
              </a:rPr>
              <a:t>,</a:t>
            </a:r>
            <a:r>
              <a:rPr lang="uk-UA" sz="2000" b="1" dirty="0" err="1" smtClean="0">
                <a:solidFill>
                  <a:srgbClr val="990033"/>
                </a:solidFill>
              </a:rPr>
              <a:t>“Хто</a:t>
            </a:r>
            <a:r>
              <a:rPr lang="uk-UA" sz="2000" b="1" dirty="0" smtClean="0">
                <a:solidFill>
                  <a:srgbClr val="990033"/>
                </a:solidFill>
              </a:rPr>
              <a:t> </a:t>
            </a:r>
            <a:r>
              <a:rPr lang="uk-UA" sz="2000" b="1" dirty="0" err="1" smtClean="0">
                <a:solidFill>
                  <a:srgbClr val="990033"/>
                </a:solidFill>
              </a:rPr>
              <a:t>більше”</a:t>
            </a:r>
            <a:r>
              <a:rPr lang="uk-UA" sz="2000" b="1" dirty="0" smtClean="0">
                <a:solidFill>
                  <a:srgbClr val="990033"/>
                </a:solidFill>
              </a:rPr>
              <a:t>,</a:t>
            </a:r>
            <a:r>
              <a:rPr lang="uk-UA" sz="2000" b="1" dirty="0" err="1" smtClean="0">
                <a:solidFill>
                  <a:srgbClr val="990033"/>
                </a:solidFill>
              </a:rPr>
              <a:t>”Асоціація”</a:t>
            </a:r>
            <a:endParaRPr lang="uk-UA" sz="2000" b="1" dirty="0" smtClean="0">
              <a:solidFill>
                <a:srgbClr val="990033"/>
              </a:solidFill>
            </a:endParaRPr>
          </a:p>
          <a:p>
            <a:r>
              <a:rPr lang="uk-UA" sz="2000" b="1" dirty="0" smtClean="0">
                <a:solidFill>
                  <a:srgbClr val="990033"/>
                </a:solidFill>
              </a:rPr>
              <a:t> складання і розгадування кросвордів, ребусів, загадок</a:t>
            </a:r>
            <a:r>
              <a:rPr lang="uk-UA" dirty="0" smtClean="0"/>
              <a:t>.</a:t>
            </a:r>
            <a:endParaRPr lang="ru-RU" dirty="0"/>
          </a:p>
        </p:txBody>
      </p:sp>
      <p:pic>
        <p:nvPicPr>
          <p:cNvPr id="12" name="Picture 2" descr="G:\одарка\SAM_7277.JPG"/>
          <p:cNvPicPr>
            <a:picLocks noChangeAspect="1" noChangeArrowheads="1"/>
          </p:cNvPicPr>
          <p:nvPr/>
        </p:nvPicPr>
        <p:blipFill>
          <a:blip r:embed="rId4" cstate="print"/>
          <a:srcRect t="28205"/>
          <a:stretch>
            <a:fillRect/>
          </a:stretch>
        </p:blipFill>
        <p:spPr bwMode="auto">
          <a:xfrm>
            <a:off x="7358082" y="2500306"/>
            <a:ext cx="1572698" cy="15807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2" descr="IMG_0826"/>
          <p:cNvPicPr>
            <a:picLocks noChangeAspect="1" noChangeArrowheads="1"/>
          </p:cNvPicPr>
          <p:nvPr/>
        </p:nvPicPr>
        <p:blipFill>
          <a:blip r:embed="rId5" cstate="print"/>
          <a:srcRect l="16216" t="13882" r="24446" b="25862"/>
          <a:stretch>
            <a:fillRect/>
          </a:stretch>
        </p:blipFill>
        <p:spPr bwMode="auto">
          <a:xfrm>
            <a:off x="7000892" y="642918"/>
            <a:ext cx="1785950" cy="15474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Picture 3" descr="G:\Одарка\SAM_726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2066" y="714356"/>
            <a:ext cx="1614013" cy="13412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Picture 5" descr="G:\Одарка\SAM_726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57752" y="2428868"/>
            <a:ext cx="1893075" cy="1571636"/>
          </a:xfrm>
          <a:prstGeom prst="rect">
            <a:avLst/>
          </a:prstGeom>
          <a:ln w="190500" cap="sq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" name="Рисунок 19" descr="http://mykhailivka-nvk.at.ua/img/foto0584.jpg"/>
          <p:cNvPicPr/>
          <p:nvPr/>
        </p:nvPicPr>
        <p:blipFill>
          <a:blip r:embed="rId8" cstate="print"/>
          <a:srcRect l="3571" t="11905" r="25000"/>
          <a:stretch>
            <a:fillRect/>
          </a:stretch>
        </p:blipFill>
        <p:spPr bwMode="auto">
          <a:xfrm>
            <a:off x="3071802" y="4857760"/>
            <a:ext cx="2090750" cy="1785950"/>
          </a:xfrm>
          <a:prstGeom prst="rect">
            <a:avLst/>
          </a:prstGeom>
          <a:ln w="190500" cap="sq">
            <a:solidFill>
              <a:srgbClr val="00B0F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3" name="Picture 4" descr="C:\Users\Ваня\Desktop\фотоо\SAM_7172.JPG"/>
          <p:cNvPicPr>
            <a:picLocks noChangeAspect="1" noChangeArrowheads="1"/>
          </p:cNvPicPr>
          <p:nvPr/>
        </p:nvPicPr>
        <p:blipFill>
          <a:blip r:embed="rId9" cstate="print"/>
          <a:srcRect l="15833" t="5723" r="5000" b="13750"/>
          <a:stretch>
            <a:fillRect/>
          </a:stretch>
        </p:blipFill>
        <p:spPr bwMode="auto">
          <a:xfrm>
            <a:off x="1571604" y="3500438"/>
            <a:ext cx="1571636" cy="1590021"/>
          </a:xfrm>
          <a:prstGeom prst="rect">
            <a:avLst/>
          </a:prstGeom>
          <a:ln w="190500" cap="sq">
            <a:solidFill>
              <a:srgbClr val="C000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6" name="Picture 2" descr="G:\на сайт учит\фотоо\SAM_7170.JPG"/>
          <p:cNvPicPr>
            <a:picLocks noChangeAspect="1" noChangeArrowheads="1"/>
          </p:cNvPicPr>
          <p:nvPr/>
        </p:nvPicPr>
        <p:blipFill>
          <a:blip r:embed="rId10" cstate="print"/>
          <a:srcRect r="13793"/>
          <a:stretch>
            <a:fillRect/>
          </a:stretch>
        </p:blipFill>
        <p:spPr bwMode="auto">
          <a:xfrm>
            <a:off x="214282" y="5030233"/>
            <a:ext cx="2071702" cy="1827767"/>
          </a:xfrm>
          <a:prstGeom prst="rect">
            <a:avLst/>
          </a:prstGeom>
          <a:ln w="190500" cap="sq">
            <a:solidFill>
              <a:srgbClr val="FFC0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pedsovet.su/_ld/271/0930949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457200"/>
            <a:ext cx="9144000" cy="73152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071538" y="0"/>
            <a:ext cx="25667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err="1" smtClean="0">
                <a:solidFill>
                  <a:srgbClr val="990033"/>
                </a:solidFill>
              </a:rPr>
              <a:t>Висновок</a:t>
            </a:r>
            <a:r>
              <a:rPr lang="ru-RU" sz="4000" b="1" dirty="0" smtClean="0">
                <a:solidFill>
                  <a:srgbClr val="990033"/>
                </a:solidFill>
              </a:rPr>
              <a:t> :</a:t>
            </a:r>
            <a:endParaRPr lang="uk-UA" sz="4000" b="1" dirty="0" smtClean="0">
              <a:solidFill>
                <a:srgbClr val="990033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928670"/>
            <a:ext cx="785818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Будь </a:t>
            </a: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 яка </a:t>
            </a:r>
            <a:r>
              <a:rPr lang="ru-RU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людина</a:t>
            </a: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незалежно</a:t>
            </a: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віку</a:t>
            </a: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розвивати</a:t>
            </a: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собі</a:t>
            </a: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креативне</a:t>
            </a: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мислення</a:t>
            </a: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ru-RU" sz="3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сформувати</a:t>
            </a: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уміння</a:t>
            </a: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дивитися</a:t>
            </a: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ситуацію</a:t>
            </a: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новим</a:t>
            </a: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кутом, легко </a:t>
            </a:r>
            <a:r>
              <a:rPr lang="ru-RU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швидко</a:t>
            </a: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змінити</a:t>
            </a: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ідею</a:t>
            </a: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сама того </a:t>
            </a:r>
            <a:r>
              <a:rPr lang="ru-RU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бажає</a:t>
            </a: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3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Розширюйте</a:t>
            </a: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свій</a:t>
            </a: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кругозір</a:t>
            </a: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ходіть</a:t>
            </a: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виставки</a:t>
            </a: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придумайте </a:t>
            </a:r>
            <a:r>
              <a:rPr lang="ru-RU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собі</a:t>
            </a: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нові</a:t>
            </a: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хобі</a:t>
            </a: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ru-RU" sz="3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фантазуйте</a:t>
            </a: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рецептами на </a:t>
            </a:r>
            <a:r>
              <a:rPr lang="ru-RU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кухні</a:t>
            </a: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читайте </a:t>
            </a:r>
            <a:r>
              <a:rPr lang="ru-RU" sz="3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нові</a:t>
            </a: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книги. 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edsovet.su/_ld/271/0930949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7315200"/>
          </a:xfrm>
          <a:prstGeom prst="rect">
            <a:avLst/>
          </a:prstGeom>
          <a:noFill/>
        </p:spPr>
      </p:pic>
      <p:pic>
        <p:nvPicPr>
          <p:cNvPr id="157698" name="Picture 2" descr="http://s53.radikal.ru/i139/1210/01/56f9c4633fbf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86182" y="1571612"/>
            <a:ext cx="4572000" cy="4572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 rot="20780676">
            <a:off x="714348" y="1142984"/>
            <a:ext cx="547617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6000" b="1" dirty="0" smtClean="0">
                <a:solidFill>
                  <a:srgbClr val="C00000"/>
                </a:solidFill>
              </a:rPr>
              <a:t>Дякую за увагу!</a:t>
            </a:r>
            <a:endParaRPr lang="ru-RU" sz="6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://pedsovet.su/_ld/271/0930949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9144000" y="838200"/>
            <a:ext cx="5943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483768" y="404664"/>
            <a:ext cx="47048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990033"/>
                </a:solidFill>
              </a:rPr>
              <a:t>Що таке креативність?</a:t>
            </a:r>
            <a:endParaRPr lang="ru-RU" sz="3600" b="1" dirty="0">
              <a:solidFill>
                <a:srgbClr val="990033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2844" y="1212187"/>
            <a:ext cx="385309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Це творчі здібності людини, які характеризуються готовністю до створення принципово нових ідей, що відхиляються від традиційних схем мислення і входять у структуру обдарованості.</a:t>
            </a:r>
            <a:endParaRPr lang="ru-RU" sz="2000" b="1" dirty="0">
              <a:solidFill>
                <a:srgbClr val="99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44106" y="2924944"/>
            <a:ext cx="428833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П. </a:t>
            </a:r>
            <a:r>
              <a:rPr lang="uk-UA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Торренс</a:t>
            </a:r>
            <a:r>
              <a:rPr lang="uk-UA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- «це означає копати глибше, дивитися краще</a:t>
            </a:r>
            <a:r>
              <a:rPr lang="uk-UA" sz="2000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, виправляти </a:t>
            </a:r>
            <a:r>
              <a:rPr lang="uk-UA" sz="2000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помилки</a:t>
            </a:r>
            <a:r>
              <a:rPr lang="uk-UA" sz="2000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, розмовляти </a:t>
            </a:r>
            <a:r>
              <a:rPr lang="uk-UA" sz="2000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з кішкою, пірнати на глибину, проходити крізь стіни, запалювати сонце, вітати майбутнє»</a:t>
            </a:r>
            <a:endParaRPr lang="ru-RU" sz="2000" b="1" dirty="0">
              <a:solidFill>
                <a:srgbClr val="99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484469" y="1111076"/>
            <a:ext cx="302202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побутовому рівні: </a:t>
            </a:r>
            <a:r>
              <a:rPr lang="uk-UA" sz="2000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Це прояв кмітливості, здатність досягати мети, знаходити вихід з безвихідної ситуації </a:t>
            </a:r>
            <a:endParaRPr lang="ru-RU" sz="2000" b="1" dirty="0">
              <a:solidFill>
                <a:srgbClr val="99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96135" y="3789040"/>
            <a:ext cx="428833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Абрахам</a:t>
            </a:r>
            <a:r>
              <a:rPr lang="ru-RU" sz="2000" b="1" dirty="0" smtClean="0"/>
              <a:t> </a:t>
            </a:r>
            <a:r>
              <a:rPr lang="ru-RU" sz="2000" b="1" dirty="0" err="1" smtClean="0">
                <a:solidFill>
                  <a:srgbClr val="FF0000"/>
                </a:solidFill>
              </a:rPr>
              <a:t>Маслоу</a:t>
            </a:r>
            <a:r>
              <a:rPr lang="ru-RU" sz="2000" b="1" dirty="0" smtClean="0"/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b="1" dirty="0" err="1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000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творча</a:t>
            </a:r>
            <a:r>
              <a:rPr lang="ru-RU" sz="2000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спрямованість</a:t>
            </a:r>
            <a:r>
              <a:rPr lang="ru-RU" sz="2000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спадкоємно</a:t>
            </a:r>
            <a:r>
              <a:rPr lang="ru-RU" sz="2000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властива</a:t>
            </a:r>
            <a:r>
              <a:rPr lang="ru-RU" sz="2000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всім</a:t>
            </a:r>
            <a:r>
              <a:rPr lang="ru-RU" sz="2000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але</a:t>
            </a:r>
            <a:r>
              <a:rPr lang="ru-RU" sz="2000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втрачена</a:t>
            </a:r>
            <a:r>
              <a:rPr lang="ru-RU" sz="2000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більшістю</a:t>
            </a:r>
            <a:r>
              <a:rPr lang="ru-RU" sz="2000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2000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впливом</a:t>
            </a:r>
            <a:r>
              <a:rPr lang="ru-RU" sz="2000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середовища</a:t>
            </a:r>
            <a:r>
              <a:rPr lang="ru-RU" sz="2000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dirty="0">
              <a:solidFill>
                <a:srgbClr val="99003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pedsovet.su/_ld/271/0930949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928794" y="428604"/>
            <a:ext cx="44364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200" b="1" dirty="0" err="1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Критерії</a:t>
            </a:r>
            <a:r>
              <a:rPr lang="ru-RU" sz="3200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креативності</a:t>
            </a:r>
            <a:endParaRPr lang="ru-RU" sz="3200" b="1" dirty="0">
              <a:solidFill>
                <a:srgbClr val="99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1500166" y="135729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http://pedsovet.su/_ld/271/0930949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226302" y="357166"/>
            <a:ext cx="89176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6A162A"/>
                </a:solidFill>
              </a:rPr>
              <a:t> </a:t>
            </a:r>
            <a:r>
              <a:rPr lang="ru-RU" sz="3600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Як </a:t>
            </a:r>
            <a:r>
              <a:rPr lang="ru-RU" sz="3600" b="1" dirty="0" err="1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розбудити</a:t>
            </a:r>
            <a:r>
              <a:rPr lang="ru-RU" sz="3600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3600" b="1" dirty="0" err="1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дитині</a:t>
            </a:r>
            <a:r>
              <a:rPr lang="ru-RU" sz="3600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бажання</a:t>
            </a:r>
            <a:r>
              <a:rPr lang="ru-RU" sz="3600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вчитися</a:t>
            </a:r>
            <a:r>
              <a:rPr lang="ru-RU" sz="3600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600" b="1" dirty="0">
              <a:solidFill>
                <a:srgbClr val="99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357290" y="1714488"/>
            <a:ext cx="585791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ru-RU" sz="3200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  метод </a:t>
            </a:r>
            <a:r>
              <a:rPr lang="ru-RU" sz="3200" dirty="0" err="1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евристичної</a:t>
            </a:r>
            <a:r>
              <a:rPr lang="ru-RU" sz="3200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бесіди</a:t>
            </a:r>
            <a:endParaRPr lang="ru-RU" sz="3200" dirty="0" smtClean="0">
              <a:solidFill>
                <a:srgbClr val="990033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3200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 метод </a:t>
            </a:r>
            <a:r>
              <a:rPr lang="ru-RU" sz="3200" dirty="0" err="1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мозкового</a:t>
            </a:r>
            <a:r>
              <a:rPr lang="ru-RU" sz="3200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штурму</a:t>
            </a:r>
          </a:p>
          <a:p>
            <a:pPr>
              <a:buFontTx/>
              <a:buChar char="-"/>
            </a:pPr>
            <a:r>
              <a:rPr lang="ru-RU" sz="3200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метод </a:t>
            </a:r>
            <a:r>
              <a:rPr lang="ru-RU" sz="3200" dirty="0" err="1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допоміжних</a:t>
            </a:r>
            <a:r>
              <a:rPr lang="ru-RU" sz="3200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вправ</a:t>
            </a:r>
            <a:endParaRPr lang="ru-RU" sz="3200" dirty="0" smtClean="0">
              <a:solidFill>
                <a:srgbClr val="990033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3200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метод </a:t>
            </a:r>
            <a:r>
              <a:rPr lang="ru-RU" sz="3200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dirty="0" err="1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помилки</a:t>
            </a:r>
            <a:r>
              <a:rPr lang="ru-RU" sz="3200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>
              <a:buFontTx/>
              <a:buChar char="-"/>
            </a:pPr>
            <a:r>
              <a:rPr lang="ru-RU" sz="3200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 метод </a:t>
            </a:r>
            <a:r>
              <a:rPr lang="ru-RU" sz="3200" dirty="0" err="1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асоціацій</a:t>
            </a:r>
            <a:r>
              <a:rPr lang="ru-RU" sz="3200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3200" dirty="0">
              <a:solidFill>
                <a:srgbClr val="99003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pedsovet.su/_ld/271/093094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85720" y="214290"/>
            <a:ext cx="88582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200" b="1" dirty="0" err="1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Проблемна</a:t>
            </a:r>
            <a:r>
              <a:rPr lang="ru-RU" sz="3200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технологія</a:t>
            </a:r>
            <a:r>
              <a:rPr lang="ru-RU" sz="3200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3200" b="1" dirty="0" err="1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навчальному</a:t>
            </a:r>
            <a:r>
              <a:rPr lang="ru-RU" sz="3200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процесі</a:t>
            </a:r>
            <a:r>
              <a:rPr lang="ru-RU" sz="3200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3200" b="1" dirty="0">
              <a:solidFill>
                <a:srgbClr val="99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500034" y="114298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5643570" y="4214818"/>
            <a:ext cx="3500430" cy="1928826"/>
          </a:xfrm>
          <a:prstGeom prst="rect">
            <a:avLst/>
          </a:prstGeom>
          <a:solidFill>
            <a:srgbClr val="FEE4E8"/>
          </a:solidFill>
          <a:ln>
            <a:solidFill>
              <a:srgbClr val="99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err="1" smtClean="0">
                <a:solidFill>
                  <a:srgbClr val="C00000"/>
                </a:solidFill>
              </a:rPr>
              <a:t>Проблемна</a:t>
            </a:r>
            <a:r>
              <a:rPr lang="ru-RU" sz="1600" b="1" dirty="0" smtClean="0">
                <a:solidFill>
                  <a:srgbClr val="C00000"/>
                </a:solidFill>
              </a:rPr>
              <a:t> </a:t>
            </a:r>
            <a:r>
              <a:rPr lang="ru-RU" sz="1600" b="1" dirty="0" err="1" smtClean="0">
                <a:solidFill>
                  <a:srgbClr val="C00000"/>
                </a:solidFill>
              </a:rPr>
              <a:t>ситуація</a:t>
            </a:r>
            <a:r>
              <a:rPr lang="ru-RU" sz="1600" b="1" dirty="0" smtClean="0">
                <a:solidFill>
                  <a:srgbClr val="C00000"/>
                </a:solidFill>
              </a:rPr>
              <a:t> </a:t>
            </a:r>
            <a:r>
              <a:rPr lang="ru-RU" sz="1600" b="1" dirty="0" err="1" smtClean="0">
                <a:solidFill>
                  <a:srgbClr val="C00000"/>
                </a:solidFill>
              </a:rPr>
              <a:t>включає</a:t>
            </a:r>
            <a:r>
              <a:rPr lang="ru-RU" sz="1600" b="1" dirty="0" smtClean="0">
                <a:solidFill>
                  <a:srgbClr val="C00000"/>
                </a:solidFill>
              </a:rPr>
              <a:t> в себе </a:t>
            </a:r>
            <a:r>
              <a:rPr lang="ru-RU" sz="1600" b="1" dirty="0" err="1" smtClean="0">
                <a:solidFill>
                  <a:srgbClr val="C00000"/>
                </a:solidFill>
              </a:rPr>
              <a:t>положення</a:t>
            </a:r>
            <a:r>
              <a:rPr lang="ru-RU" sz="1600" b="1" dirty="0" smtClean="0">
                <a:solidFill>
                  <a:srgbClr val="C00000"/>
                </a:solidFill>
              </a:rPr>
              <a:t>, </a:t>
            </a:r>
            <a:r>
              <a:rPr lang="ru-RU" sz="1600" b="1" dirty="0" err="1" smtClean="0">
                <a:solidFill>
                  <a:srgbClr val="C00000"/>
                </a:solidFill>
              </a:rPr>
              <a:t>що</a:t>
            </a:r>
            <a:r>
              <a:rPr lang="ru-RU" sz="1600" b="1" dirty="0" smtClean="0">
                <a:solidFill>
                  <a:srgbClr val="C00000"/>
                </a:solidFill>
              </a:rPr>
              <a:t> </a:t>
            </a:r>
            <a:r>
              <a:rPr lang="ru-RU" sz="1600" b="1" dirty="0" err="1" smtClean="0">
                <a:solidFill>
                  <a:srgbClr val="C00000"/>
                </a:solidFill>
              </a:rPr>
              <a:t>містить</a:t>
            </a:r>
            <a:r>
              <a:rPr lang="ru-RU" sz="1600" b="1" dirty="0" smtClean="0">
                <a:solidFill>
                  <a:srgbClr val="C00000"/>
                </a:solidFill>
              </a:rPr>
              <a:t> </a:t>
            </a:r>
            <a:r>
              <a:rPr lang="ru-RU" sz="1600" b="1" dirty="0" err="1" smtClean="0">
                <a:solidFill>
                  <a:srgbClr val="C00000"/>
                </a:solidFill>
              </a:rPr>
              <a:t>протиріччя</a:t>
            </a:r>
            <a:r>
              <a:rPr lang="ru-RU" sz="1600" b="1" dirty="0" smtClean="0">
                <a:solidFill>
                  <a:srgbClr val="C00000"/>
                </a:solidFill>
              </a:rPr>
              <a:t> </a:t>
            </a:r>
            <a:r>
              <a:rPr lang="ru-RU" sz="1600" b="1" dirty="0" err="1" smtClean="0">
                <a:solidFill>
                  <a:srgbClr val="C00000"/>
                </a:solidFill>
              </a:rPr>
              <a:t>і</a:t>
            </a:r>
            <a:r>
              <a:rPr lang="ru-RU" sz="1600" b="1" dirty="0" smtClean="0">
                <a:solidFill>
                  <a:srgbClr val="C00000"/>
                </a:solidFill>
              </a:rPr>
              <a:t> не </a:t>
            </a:r>
            <a:r>
              <a:rPr lang="ru-RU" sz="1600" b="1" dirty="0" err="1" smtClean="0">
                <a:solidFill>
                  <a:srgbClr val="C00000"/>
                </a:solidFill>
              </a:rPr>
              <a:t>має</a:t>
            </a:r>
            <a:r>
              <a:rPr lang="ru-RU" sz="1600" b="1" dirty="0" smtClean="0">
                <a:solidFill>
                  <a:srgbClr val="C00000"/>
                </a:solidFill>
              </a:rPr>
              <a:t> однозначного </a:t>
            </a:r>
            <a:r>
              <a:rPr lang="ru-RU" sz="1600" b="1" dirty="0" err="1" smtClean="0">
                <a:solidFill>
                  <a:srgbClr val="C00000"/>
                </a:solidFill>
              </a:rPr>
              <a:t>рішення</a:t>
            </a:r>
            <a:r>
              <a:rPr lang="ru-RU" sz="1600" b="1" dirty="0" smtClean="0">
                <a:solidFill>
                  <a:srgbClr val="C00000"/>
                </a:solidFill>
              </a:rPr>
              <a:t>; </a:t>
            </a:r>
            <a:r>
              <a:rPr lang="ru-RU" sz="1600" b="1" dirty="0" err="1" smtClean="0">
                <a:solidFill>
                  <a:srgbClr val="C00000"/>
                </a:solidFill>
              </a:rPr>
              <a:t>особливий</a:t>
            </a:r>
            <a:r>
              <a:rPr lang="ru-RU" sz="1600" b="1" dirty="0" smtClean="0">
                <a:solidFill>
                  <a:srgbClr val="C00000"/>
                </a:solidFill>
              </a:rPr>
              <a:t> </a:t>
            </a:r>
            <a:r>
              <a:rPr lang="ru-RU" sz="1600" b="1" dirty="0" err="1" smtClean="0">
                <a:solidFill>
                  <a:srgbClr val="C00000"/>
                </a:solidFill>
              </a:rPr>
              <a:t>психологічний</a:t>
            </a:r>
            <a:r>
              <a:rPr lang="ru-RU" sz="1600" b="1" dirty="0" smtClean="0">
                <a:solidFill>
                  <a:srgbClr val="C00000"/>
                </a:solidFill>
              </a:rPr>
              <a:t> стан </a:t>
            </a:r>
            <a:r>
              <a:rPr lang="ru-RU" sz="1600" b="1" dirty="0" err="1" smtClean="0">
                <a:solidFill>
                  <a:srgbClr val="C00000"/>
                </a:solidFill>
              </a:rPr>
              <a:t>особистості</a:t>
            </a:r>
            <a:r>
              <a:rPr lang="ru-RU" sz="1600" b="1" dirty="0" smtClean="0">
                <a:solidFill>
                  <a:srgbClr val="C00000"/>
                </a:solidFill>
              </a:rPr>
              <a:t>, </a:t>
            </a:r>
            <a:r>
              <a:rPr lang="ru-RU" sz="1600" b="1" dirty="0" err="1" smtClean="0">
                <a:solidFill>
                  <a:srgbClr val="C00000"/>
                </a:solidFill>
              </a:rPr>
              <a:t>що</a:t>
            </a:r>
            <a:r>
              <a:rPr lang="ru-RU" sz="1600" b="1" dirty="0" smtClean="0">
                <a:solidFill>
                  <a:srgbClr val="C00000"/>
                </a:solidFill>
              </a:rPr>
              <a:t> </a:t>
            </a:r>
            <a:r>
              <a:rPr lang="ru-RU" sz="1600" b="1" dirty="0" err="1" smtClean="0">
                <a:solidFill>
                  <a:srgbClr val="C00000"/>
                </a:solidFill>
              </a:rPr>
              <a:t>характеризується</a:t>
            </a:r>
            <a:r>
              <a:rPr lang="ru-RU" sz="1600" b="1" dirty="0" smtClean="0">
                <a:solidFill>
                  <a:srgbClr val="C00000"/>
                </a:solidFill>
              </a:rPr>
              <a:t> </a:t>
            </a:r>
            <a:r>
              <a:rPr lang="ru-RU" sz="1600" b="1" dirty="0" err="1" smtClean="0">
                <a:solidFill>
                  <a:srgbClr val="C00000"/>
                </a:solidFill>
              </a:rPr>
              <a:t>виникненням</a:t>
            </a:r>
            <a:r>
              <a:rPr lang="ru-RU" sz="1600" b="1" dirty="0" smtClean="0">
                <a:solidFill>
                  <a:srgbClr val="C00000"/>
                </a:solidFill>
              </a:rPr>
              <a:t> </a:t>
            </a:r>
            <a:r>
              <a:rPr lang="ru-RU" sz="1600" b="1" dirty="0" err="1" smtClean="0">
                <a:solidFill>
                  <a:srgbClr val="C00000"/>
                </a:solidFill>
              </a:rPr>
              <a:t>пізнавальної</a:t>
            </a:r>
            <a:r>
              <a:rPr lang="ru-RU" sz="1600" b="1" dirty="0" smtClean="0">
                <a:solidFill>
                  <a:srgbClr val="C00000"/>
                </a:solidFill>
              </a:rPr>
              <a:t> потреби.</a:t>
            </a:r>
            <a:endParaRPr lang="ru-RU" sz="1600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https://sites.google.com/site/anytkaorlovska/_/rsrc/1362505924095/home/%D1%85%D0%BB%D0%BE%D0%BF%D1%87%D0%B8%D0%BA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72264" y="1071546"/>
            <a:ext cx="2165876" cy="19998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pedsovet.su/_ld/271/093094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14282" y="285728"/>
            <a:ext cx="86802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err="1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Прийоми</a:t>
            </a:r>
            <a:r>
              <a:rPr lang="ru-RU" sz="3600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створення</a:t>
            </a:r>
            <a:r>
              <a:rPr lang="ru-RU" sz="3600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проблемної</a:t>
            </a:r>
            <a:r>
              <a:rPr lang="ru-RU" sz="3600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ситуації</a:t>
            </a:r>
            <a:endParaRPr lang="ru-RU" sz="3600" b="1" dirty="0">
              <a:solidFill>
                <a:srgbClr val="99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1071546"/>
            <a:ext cx="771530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ru-RU" sz="2800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dirty="0" err="1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Умисно</a:t>
            </a:r>
            <a:r>
              <a:rPr lang="ru-RU" sz="2800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зіштовхую</a:t>
            </a:r>
            <a:r>
              <a:rPr lang="ru-RU" sz="2800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життєві</a:t>
            </a:r>
            <a:r>
              <a:rPr lang="ru-RU" sz="2800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уявлення</a:t>
            </a:r>
            <a:r>
              <a:rPr lang="ru-RU" sz="2800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учнів</a:t>
            </a:r>
            <a:r>
              <a:rPr lang="ru-RU" sz="2800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800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науковими</a:t>
            </a:r>
            <a:r>
              <a:rPr lang="ru-RU" sz="2800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фактами. </a:t>
            </a:r>
            <a:endParaRPr lang="ru-RU" sz="2800" dirty="0" smtClean="0">
              <a:solidFill>
                <a:srgbClr val="990033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2800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dirty="0" err="1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Пропоную</a:t>
            </a:r>
            <a:r>
              <a:rPr lang="ru-RU" sz="2800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виконати</a:t>
            </a:r>
            <a:r>
              <a:rPr lang="ru-RU" sz="2800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нові</a:t>
            </a:r>
            <a:r>
              <a:rPr lang="ru-RU" sz="2800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завдання</a:t>
            </a:r>
            <a:r>
              <a:rPr lang="ru-RU" sz="2800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старими</a:t>
            </a:r>
            <a:r>
              <a:rPr lang="ru-RU" sz="2800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способами, </a:t>
            </a:r>
            <a:r>
              <a:rPr lang="ru-RU" sz="2800" dirty="0" err="1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800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800" dirty="0" err="1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нових</a:t>
            </a:r>
            <a:r>
              <a:rPr lang="ru-RU" sz="2800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обставин</a:t>
            </a:r>
            <a:r>
              <a:rPr lang="ru-RU" sz="2800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неефективні</a:t>
            </a:r>
            <a:r>
              <a:rPr lang="ru-RU" sz="2800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ru-RU" sz="2800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dirty="0" err="1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Спонукаю</a:t>
            </a:r>
            <a:r>
              <a:rPr lang="ru-RU" sz="2800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учнів</a:t>
            </a:r>
            <a:r>
              <a:rPr lang="ru-RU" sz="2800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800" dirty="0" err="1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порівняння</a:t>
            </a:r>
            <a:r>
              <a:rPr lang="ru-RU" sz="2800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співставлення</a:t>
            </a:r>
            <a:r>
              <a:rPr lang="ru-RU" sz="2800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суперечливих</a:t>
            </a:r>
            <a:r>
              <a:rPr lang="ru-RU" sz="2800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фактів</a:t>
            </a:r>
            <a:r>
              <a:rPr lang="ru-RU" sz="2800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явищ</a:t>
            </a:r>
            <a:r>
              <a:rPr lang="ru-RU" sz="2800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даних</a:t>
            </a:r>
            <a:r>
              <a:rPr lang="ru-RU" sz="2800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800" dirty="0" smtClean="0">
              <a:solidFill>
                <a:srgbClr val="990033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2800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dirty="0" err="1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Знайомлю</a:t>
            </a:r>
            <a:r>
              <a:rPr lang="ru-RU" sz="2800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800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суперечливими</a:t>
            </a:r>
            <a:r>
              <a:rPr lang="ru-RU" sz="2800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думками великих людей. </a:t>
            </a:r>
            <a:endParaRPr lang="ru-RU" sz="2800" dirty="0" smtClean="0">
              <a:solidFill>
                <a:srgbClr val="990033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2800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800" dirty="0" err="1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Зіштовхую</a:t>
            </a:r>
            <a:r>
              <a:rPr lang="ru-RU" sz="2800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суперечливі</a:t>
            </a:r>
            <a:r>
              <a:rPr lang="ru-RU" sz="2800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думки самих </a:t>
            </a:r>
            <a:r>
              <a:rPr lang="ru-RU" sz="2800" dirty="0" err="1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учнів</a:t>
            </a:r>
            <a:r>
              <a:rPr lang="ru-RU" sz="2800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800" dirty="0" smtClean="0">
              <a:solidFill>
                <a:srgbClr val="990033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2800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Використовую</a:t>
            </a:r>
            <a:r>
              <a:rPr lang="ru-RU" sz="2800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типові</a:t>
            </a:r>
            <a:r>
              <a:rPr lang="ru-RU" sz="2800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помилки</a:t>
            </a:r>
            <a:r>
              <a:rPr lang="ru-RU" sz="2800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учнів</a:t>
            </a:r>
            <a:r>
              <a:rPr lang="ru-RU" sz="2800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solidFill>
                <a:srgbClr val="99003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pedsovet.su/_ld/271/093094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928662" y="285728"/>
            <a:ext cx="706507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err="1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Значення</a:t>
            </a:r>
            <a:r>
              <a:rPr lang="ru-RU" sz="3600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проблемного </a:t>
            </a:r>
            <a:r>
              <a:rPr lang="ru-RU" sz="3600" b="1" dirty="0" err="1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навчання</a:t>
            </a:r>
            <a:endParaRPr lang="ru-RU" sz="3600" b="1" dirty="0" smtClean="0">
              <a:solidFill>
                <a:srgbClr val="990033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3600" b="1" dirty="0" err="1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учнів</a:t>
            </a:r>
            <a:r>
              <a:rPr lang="ru-RU" sz="3600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: </a:t>
            </a:r>
            <a:endParaRPr lang="ru-RU" sz="3600" b="1" dirty="0">
              <a:solidFill>
                <a:srgbClr val="99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1571612"/>
            <a:ext cx="792961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ru-RU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Розвивається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мислення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мова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пам’ять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увага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8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ru-RU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Формуються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якості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особистості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самостійність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допитливість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працьовитість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8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Утримується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пізнавальний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інтерес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8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Поліпшується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позитивна </a:t>
            </a:r>
            <a:r>
              <a:rPr lang="ru-RU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емоційна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сторона уроку. </a:t>
            </a:r>
            <a:endParaRPr lang="ru-RU" sz="28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ru-RU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Формуються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загальноучбові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уміння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навики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8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ru-RU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З’являється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усвідомлення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себе як </a:t>
            </a:r>
            <a:r>
              <a:rPr lang="ru-RU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суб’єкта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навчання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pedsovet.su/_ld/271/093094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500034" y="214290"/>
            <a:ext cx="764386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Ефективним</a:t>
            </a:r>
            <a:r>
              <a:rPr lang="ru-RU" sz="2800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видом </a:t>
            </a:r>
            <a:r>
              <a:rPr lang="ru-RU" sz="2800" dirty="0" err="1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творчих</a:t>
            </a:r>
            <a:r>
              <a:rPr lang="ru-RU" sz="2800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завдань</a:t>
            </a:r>
            <a:r>
              <a:rPr lang="ru-RU" sz="2800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800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сприяють</a:t>
            </a:r>
            <a:r>
              <a:rPr lang="ru-RU" sz="2800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sz="2800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мовлення</a:t>
            </a:r>
            <a:r>
              <a:rPr lang="ru-RU" sz="2800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800" dirty="0" err="1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креативного</a:t>
            </a:r>
            <a:r>
              <a:rPr lang="ru-RU" sz="2800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мислення</a:t>
            </a:r>
            <a:r>
              <a:rPr lang="ru-RU" sz="2800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800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dirty="0" err="1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Ґронування</a:t>
            </a:r>
            <a:r>
              <a:rPr lang="ru-RU" sz="2800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sz="2800" dirty="0" err="1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Асоціативний</a:t>
            </a:r>
            <a:r>
              <a:rPr lang="ru-RU" sz="2800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кущ», </a:t>
            </a:r>
            <a:r>
              <a:rPr lang="ru-RU" sz="2800" dirty="0" err="1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складання</a:t>
            </a:r>
            <a:r>
              <a:rPr lang="ru-RU" sz="2800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сенканів</a:t>
            </a:r>
            <a:r>
              <a:rPr lang="ru-RU" sz="2800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800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мозковий штурм;</a:t>
            </a:r>
          </a:p>
          <a:p>
            <a:r>
              <a:rPr lang="uk-UA" sz="2800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круглий </a:t>
            </a:r>
            <a:r>
              <a:rPr lang="uk-UA" sz="2800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стіл</a:t>
            </a:r>
            <a:r>
              <a:rPr lang="uk-UA" sz="2800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uk-UA" sz="2800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інсценування уривків творів;</a:t>
            </a:r>
          </a:p>
          <a:p>
            <a:r>
              <a:rPr lang="uk-UA" sz="2800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дискусії; творчі </a:t>
            </a:r>
            <a:r>
              <a:rPr lang="uk-UA" sz="2800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індивідуальні </a:t>
            </a:r>
            <a:r>
              <a:rPr lang="uk-UA" sz="2800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проекти та багато іншого</a:t>
            </a:r>
            <a:endParaRPr lang="uk-UA" sz="2800" dirty="0" smtClean="0">
              <a:solidFill>
                <a:srgbClr val="990033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solidFill>
                <a:srgbClr val="99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71736" y="3000372"/>
            <a:ext cx="600076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Такі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завдання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допомагають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реалізувати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творчий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потенціал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школярів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підвищують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інтерес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вивчення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предмета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заохоченням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процесу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письма </a:t>
            </a:r>
            <a:r>
              <a:rPr lang="ru-RU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учнів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люблять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писати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допомагають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зрозуміти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поняття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зв’язки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інколи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важко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усвідомити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при </a:t>
            </a:r>
            <a:r>
              <a:rPr lang="ru-RU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традиційних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формах </a:t>
            </a:r>
            <a:r>
              <a:rPr lang="ru-RU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навчання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pedsovet.su/_ld/271/0930949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457200"/>
            <a:ext cx="9144000" cy="7315200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0" y="-285776"/>
            <a:ext cx="3357554" cy="5214950"/>
          </a:xfrm>
          <a:prstGeom prst="rect">
            <a:avLst/>
          </a:prstGeom>
          <a:solidFill>
            <a:srgbClr val="F9ECE9"/>
          </a:solidFill>
          <a:ln>
            <a:solidFill>
              <a:srgbClr val="99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800" b="1" dirty="0" smtClean="0">
                <a:solidFill>
                  <a:srgbClr val="990033"/>
                </a:solidFill>
              </a:rPr>
              <a:t>Ефективними є:</a:t>
            </a:r>
          </a:p>
          <a:p>
            <a:r>
              <a:rPr lang="uk-UA" sz="2400" b="1" dirty="0" smtClean="0">
                <a:solidFill>
                  <a:srgbClr val="990033"/>
                </a:solidFill>
              </a:rPr>
              <a:t>- </a:t>
            </a:r>
            <a:r>
              <a:rPr lang="uk-UA" sz="2400" b="1" dirty="0" smtClean="0">
                <a:solidFill>
                  <a:srgbClr val="990033"/>
                </a:solidFill>
              </a:rPr>
              <a:t>діалог;</a:t>
            </a:r>
          </a:p>
          <a:p>
            <a:r>
              <a:rPr lang="uk-UA" sz="2400" b="1" dirty="0" err="1" smtClean="0">
                <a:solidFill>
                  <a:srgbClr val="990033"/>
                </a:solidFill>
              </a:rPr>
              <a:t>-створення</a:t>
            </a:r>
            <a:r>
              <a:rPr lang="uk-UA" sz="2400" b="1" dirty="0" smtClean="0">
                <a:solidFill>
                  <a:srgbClr val="990033"/>
                </a:solidFill>
              </a:rPr>
              <a:t> проблемних ситуацій;</a:t>
            </a:r>
          </a:p>
          <a:p>
            <a:r>
              <a:rPr lang="uk-UA" sz="2400" b="1" dirty="0" smtClean="0">
                <a:solidFill>
                  <a:srgbClr val="990033"/>
                </a:solidFill>
              </a:rPr>
              <a:t>- імітаційно-рольові ігри;</a:t>
            </a:r>
          </a:p>
          <a:p>
            <a:r>
              <a:rPr lang="uk-UA" sz="2400" b="1" dirty="0" smtClean="0">
                <a:solidFill>
                  <a:srgbClr val="990033"/>
                </a:solidFill>
              </a:rPr>
              <a:t>- мозковий штурм;</a:t>
            </a:r>
          </a:p>
          <a:p>
            <a:r>
              <a:rPr lang="uk-UA" sz="2400" b="1" dirty="0" smtClean="0">
                <a:solidFill>
                  <a:srgbClr val="990033"/>
                </a:solidFill>
              </a:rPr>
              <a:t>- круглий стіл;</a:t>
            </a:r>
          </a:p>
          <a:p>
            <a:r>
              <a:rPr lang="uk-UA" sz="2400" b="1" dirty="0" smtClean="0">
                <a:solidFill>
                  <a:srgbClr val="990033"/>
                </a:solidFill>
              </a:rPr>
              <a:t>- інсценування уривків творів;</a:t>
            </a:r>
          </a:p>
          <a:p>
            <a:r>
              <a:rPr lang="uk-UA" sz="2400" b="1" dirty="0" smtClean="0">
                <a:solidFill>
                  <a:srgbClr val="990033"/>
                </a:solidFill>
              </a:rPr>
              <a:t>- дискусії;</a:t>
            </a:r>
          </a:p>
          <a:p>
            <a:r>
              <a:rPr lang="uk-UA" sz="2400" b="1" dirty="0" smtClean="0">
                <a:solidFill>
                  <a:srgbClr val="990033"/>
                </a:solidFill>
              </a:rPr>
              <a:t>- творчі індивідуальні проекти</a:t>
            </a:r>
          </a:p>
          <a:p>
            <a:endParaRPr lang="ru-RU" dirty="0"/>
          </a:p>
        </p:txBody>
      </p:sp>
      <p:pic>
        <p:nvPicPr>
          <p:cNvPr id="22" name="Picture 4" descr="http://mykhailivka-nvk.at.ua/DSCF2813-1-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14612" y="5000636"/>
            <a:ext cx="2013032" cy="15716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Picture 6" descr="http://mykhailivka-nvk.at.ua/DSCF283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500033" y="5072074"/>
            <a:ext cx="2000252" cy="15001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Picture 8" descr="http://mykhailivka-nvk.at.ua/DSCF281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43636" y="2357430"/>
            <a:ext cx="2476517" cy="1857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2" name="Рисунок 31" descr="http://mykhailivka-nvk.at.ua/img/foto0579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00430" y="2357430"/>
            <a:ext cx="2357454" cy="1928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3" name="Picture 3" descr="C:\Users\Ваня\Desktop\фотоо\SAM_7179.JPG"/>
          <p:cNvPicPr>
            <a:picLocks noChangeAspect="1" noChangeArrowheads="1"/>
          </p:cNvPicPr>
          <p:nvPr/>
        </p:nvPicPr>
        <p:blipFill>
          <a:blip r:embed="rId8" cstate="print"/>
          <a:srcRect l="16667" t="9712" r="22500" b="12500"/>
          <a:stretch>
            <a:fillRect/>
          </a:stretch>
        </p:blipFill>
        <p:spPr bwMode="auto">
          <a:xfrm>
            <a:off x="4857752" y="4857760"/>
            <a:ext cx="1760904" cy="15716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5" name="Picture 2" descr="G:\для одарки ів\SAM_7236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38446" y="4786322"/>
            <a:ext cx="2101312" cy="1714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4" descr="G:\одарка\SAM_7288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315124" y="0"/>
            <a:ext cx="2734579" cy="20716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 descr="http://mykhailivka-nvk.at.ua/img/DSCF6798.jpg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428992" y="0"/>
            <a:ext cx="2500330" cy="21431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1903</TotalTime>
  <Words>833</Words>
  <Application>Microsoft Office PowerPoint</Application>
  <PresentationFormat>Экран (4:3)</PresentationFormat>
  <Paragraphs>138</Paragraphs>
  <Slides>14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Начальная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Ваня</dc:creator>
  <cp:lastModifiedBy>Ваня</cp:lastModifiedBy>
  <cp:revision>234</cp:revision>
  <dcterms:created xsi:type="dcterms:W3CDTF">2014-11-19T16:00:47Z</dcterms:created>
  <dcterms:modified xsi:type="dcterms:W3CDTF">2016-03-28T14:11:38Z</dcterms:modified>
</cp:coreProperties>
</file>